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0" r:id="rId5"/>
    <p:sldMasterId id="2147483691" r:id="rId6"/>
    <p:sldMasterId id="2147483692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</p:sldIdLst>
  <p:sldSz cy="5143500" cx="9144000"/>
  <p:notesSz cx="6858000" cy="9144000"/>
  <p:embeddedFontLst>
    <p:embeddedFont>
      <p:font typeface="Play"/>
      <p:regular r:id="rId18"/>
      <p:bold r:id="rId19"/>
    </p:embeddedFont>
    <p:embeddedFont>
      <p:font typeface="Noto Sans Medium"/>
      <p:regular r:id="rId20"/>
      <p:bold r:id="rId21"/>
      <p:italic r:id="rId22"/>
      <p:boldItalic r:id="rId23"/>
    </p:embeddedFont>
    <p:embeddedFont>
      <p:font typeface="Noto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C1308DE-48A7-4B46-B808-E8ABD8969E6F}">
  <a:tblStyle styleId="{BC1308DE-48A7-4B46-B808-E8ABD8969E6F}" styleName="Table_0">
    <a:wholeTbl>
      <a:tcTxStyle b="off" i="off">
        <a:font>
          <a:latin typeface="Amazon Ember"/>
          <a:ea typeface="Amazon Ember"/>
          <a:cs typeface="Amazon Ember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otoSansMedium-regular.fntdata"/><Relationship Id="rId22" Type="http://schemas.openxmlformats.org/officeDocument/2006/relationships/font" Target="fonts/NotoSansMedium-italic.fntdata"/><Relationship Id="rId21" Type="http://schemas.openxmlformats.org/officeDocument/2006/relationships/font" Target="fonts/NotoSansMedium-bold.fntdata"/><Relationship Id="rId24" Type="http://schemas.openxmlformats.org/officeDocument/2006/relationships/font" Target="fonts/NotoSans-regular.fntdata"/><Relationship Id="rId23" Type="http://schemas.openxmlformats.org/officeDocument/2006/relationships/font" Target="fonts/NotoSansMedium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font" Target="fonts/NotoSans-italic.fntdata"/><Relationship Id="rId25" Type="http://schemas.openxmlformats.org/officeDocument/2006/relationships/font" Target="fonts/NotoSans-bold.fntdata"/><Relationship Id="rId27" Type="http://schemas.openxmlformats.org/officeDocument/2006/relationships/font" Target="fonts/NotoSans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font" Target="fonts/Play-bold.fntdata"/><Relationship Id="rId18" Type="http://schemas.openxmlformats.org/officeDocument/2006/relationships/font" Target="fonts/Pl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f704ce39dc_0_443:notes"/>
          <p:cNvSpPr/>
          <p:nvPr>
            <p:ph idx="2" type="sldImg"/>
          </p:nvPr>
        </p:nvSpPr>
        <p:spPr>
          <a:xfrm>
            <a:off x="90488" y="744538"/>
            <a:ext cx="6616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1f704ce39dc_0_443:notes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226" name="Google Shape;226;g1f704ce39dc_0_443:notes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ja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704ce39dc_0_449:notes"/>
          <p:cNvSpPr/>
          <p:nvPr>
            <p:ph idx="2" type="sldImg"/>
          </p:nvPr>
        </p:nvSpPr>
        <p:spPr>
          <a:xfrm>
            <a:off x="90488" y="744538"/>
            <a:ext cx="6616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1f704ce39dc_0_449:notes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233" name="Google Shape;233;g1f704ce39dc_0_449:notes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ja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704ce39dc_0_455:notes"/>
          <p:cNvSpPr/>
          <p:nvPr>
            <p:ph idx="2" type="sldImg"/>
          </p:nvPr>
        </p:nvSpPr>
        <p:spPr>
          <a:xfrm>
            <a:off x="90488" y="744538"/>
            <a:ext cx="6616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1f704ce39dc_0_455:notes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240" name="Google Shape;240;g1f704ce39dc_0_455:notes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ja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704ce39dc_0_461:notes"/>
          <p:cNvSpPr/>
          <p:nvPr>
            <p:ph idx="2" type="sldImg"/>
          </p:nvPr>
        </p:nvSpPr>
        <p:spPr>
          <a:xfrm>
            <a:off x="90488" y="744538"/>
            <a:ext cx="6616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1f704ce39dc_0_461:notes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247" name="Google Shape;247;g1f704ce39dc_0_461:notes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ja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f704ce39dc_0_467:notes"/>
          <p:cNvSpPr/>
          <p:nvPr>
            <p:ph idx="2" type="sldImg"/>
          </p:nvPr>
        </p:nvSpPr>
        <p:spPr>
          <a:xfrm>
            <a:off x="90488" y="744538"/>
            <a:ext cx="6616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1f704ce39dc_0_467:notes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254" name="Google Shape;254;g1f704ce39dc_0_467:notes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ja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f704ce39dc_0_473:notes"/>
          <p:cNvSpPr/>
          <p:nvPr>
            <p:ph idx="2" type="sldImg"/>
          </p:nvPr>
        </p:nvSpPr>
        <p:spPr>
          <a:xfrm>
            <a:off x="90488" y="744538"/>
            <a:ext cx="6616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1f704ce39dc_0_473:notes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261" name="Google Shape;261;g1f704ce39dc_0_473:notes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ja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f704ce39dc_0_479:notes"/>
          <p:cNvSpPr txBox="1"/>
          <p:nvPr>
            <p:ph idx="1" type="body"/>
          </p:nvPr>
        </p:nvSpPr>
        <p:spPr>
          <a:xfrm>
            <a:off x="419100" y="4197679"/>
            <a:ext cx="6000900" cy="43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IDとパス入力画面はCognito　hosted UI　で設定可能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ECS内の機能：</a:t>
            </a:r>
            <a:r>
              <a:rPr i="1" lang="ja" sz="1100"/>
              <a:t>オートスケーリング</a:t>
            </a:r>
            <a:r>
              <a:rPr lang="ja" sz="1100"/>
              <a:t>は、需要に応じて Amazon ECS サービス のタスクの必要数を自動的に増減する機能です。パッチ適用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100"/>
              <a:t>ALBにWAFを設置することが可能。リスナールールによるアクセス制限（管理者がログインするIPは決まっている）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100"/>
              <a:t>承認機能は実装済み。本機能では、SNS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100"/>
              <a:t>WAF　or   ファイアウォールネットワーク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100"/>
              <a:t>システム管理者はマネコンログイン可能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100"/>
              <a:t>・インターネット接続が必要なプライベートサブネット（パッチ適用など）とアクセスの必要がないプライベートサブネット（DB）を分けることで、セキュリティリスクを減らす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100"/>
              <a:t>？？？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100"/>
              <a:t>・ダッシュボードを通じたシステム稼働状況の確認(画面作る？なんかの機能？)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100"/>
              <a:t>・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100"/>
              <a:t>セキュリティ観点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100"/>
              <a:t>・プライベートサブネットは？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100"/>
              <a:t>3/6のゴール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100"/>
              <a:t>①FBの取り込み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100"/>
              <a:t>②メリデメの作成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100"/>
              <a:t>①FBの取り込み（未完了含む）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100"/>
              <a:t>・Private Subnet を分ける理由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100"/>
              <a:t>・メール通知の種類分け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100"/>
              <a:t>・セッション管理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100"/>
              <a:t>→Cognitoで払い出されたトークン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100"/>
              <a:t>・アウトバウンドの設定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100"/>
              <a:t>（セキュリティグループ以外にも設定必要？）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100"/>
              <a:t>・コストのやつを入れる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100"/>
              <a:t>・ダッシュボード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100"/>
              <a:t>・セキュリティインシデント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100"/>
              <a:t>・データ保護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100"/>
              <a:t>・ユーザ登録者数、最終ログイン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100"/>
              <a:t>運用観点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100"/>
              <a:t>・AWSリソース、テーブル定義（移行時？）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100"/>
              <a:t>提案時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100"/>
              <a:t>・なんでこのサービスを提案したか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100"/>
              <a:t>・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100"/>
              <a:t>Bグループの指摘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100"/>
              <a:t>・DBの矢印（どこまで書くか問題）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100"/>
              <a:t>・S3アップロード時のトピック通知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100"/>
              <a:t>・アウトバウンドの留意点（セキュリティ油研）Nat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100"/>
              <a:t>・プライベートサブネットを分ける意図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100"/>
              <a:t>・コンテナイメージが変わったときどうデプロイ？（運用）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100"/>
              <a:t>・イベントブリッジ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100"/>
              <a:t>・言葉の表現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100"/>
              <a:t>・どこのリージョン？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100"/>
              <a:t>・RDSの種類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100"/>
              <a:t>・AWSBuckupとAuroraDBのバックアップの使い分け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100"/>
              <a:t>・リードライトはパフォーマンス、冗長性とは分けて（可用性と拡張性）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100"/>
              <a:t>・アプリからDBのアクセス認証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100"/>
              <a:t>・S3のバックアップ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100"/>
              <a:t>・セッション管理</a:t>
            </a:r>
            <a:endParaRPr sz="1100"/>
          </a:p>
        </p:txBody>
      </p:sp>
      <p:sp>
        <p:nvSpPr>
          <p:cNvPr id="267" name="Google Shape;267;g1f704ce39dc_0_479:notes"/>
          <p:cNvSpPr/>
          <p:nvPr>
            <p:ph idx="2" type="sldImg"/>
          </p:nvPr>
        </p:nvSpPr>
        <p:spPr>
          <a:xfrm>
            <a:off x="438150" y="457200"/>
            <a:ext cx="5981700" cy="3364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f704ce39dc_0_647:notes"/>
          <p:cNvSpPr/>
          <p:nvPr>
            <p:ph idx="2" type="sldImg"/>
          </p:nvPr>
        </p:nvSpPr>
        <p:spPr>
          <a:xfrm>
            <a:off x="90488" y="744538"/>
            <a:ext cx="6616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1f704ce39dc_0_647:notes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436" name="Google Shape;436;g1f704ce39dc_0_647:notes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ja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f704ce39dc_0_679:notes"/>
          <p:cNvSpPr/>
          <p:nvPr>
            <p:ph idx="2" type="sldImg"/>
          </p:nvPr>
        </p:nvSpPr>
        <p:spPr>
          <a:xfrm>
            <a:off x="90488" y="744538"/>
            <a:ext cx="6616800" cy="3722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g1f704ce39dc_0_679:notes"/>
          <p:cNvSpPr txBox="1"/>
          <p:nvPr>
            <p:ph idx="1" type="body"/>
          </p:nvPr>
        </p:nvSpPr>
        <p:spPr>
          <a:xfrm>
            <a:off x="679768" y="4715153"/>
            <a:ext cx="5438100" cy="4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469" name="Google Shape;469;g1f704ce39dc_0_679:notes"/>
          <p:cNvSpPr txBox="1"/>
          <p:nvPr>
            <p:ph idx="12" type="sldNum"/>
          </p:nvPr>
        </p:nvSpPr>
        <p:spPr>
          <a:xfrm>
            <a:off x="3850443" y="9428583"/>
            <a:ext cx="2945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ja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1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Relationship Id="rId3" Type="http://schemas.openxmlformats.org/officeDocument/2006/relationships/image" Target="../media/image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JP">
  <p:cSld name="Title_JP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384" y="4066795"/>
            <a:ext cx="1529333" cy="42787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385030" y="3242275"/>
            <a:ext cx="3683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"/>
              <a:buNone/>
              <a:defRPr b="0" i="0" sz="1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2" type="body"/>
          </p:nvPr>
        </p:nvSpPr>
        <p:spPr>
          <a:xfrm>
            <a:off x="385030" y="3588549"/>
            <a:ext cx="3683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"/>
              <a:buNone/>
              <a:defRPr b="0" i="0" sz="1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type="title"/>
          </p:nvPr>
        </p:nvSpPr>
        <p:spPr>
          <a:xfrm>
            <a:off x="385029" y="1593867"/>
            <a:ext cx="661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oto Sans Medium"/>
              <a:buNone/>
              <a:defRPr b="0" i="0" sz="300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_JP">
  <p:cSld name="Agenda_JP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650929" y="1115879"/>
            <a:ext cx="78378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21468" lvl="0" marL="457200" rtl="0" algn="l">
              <a:lnSpc>
                <a:spcPct val="120000"/>
              </a:lnSpc>
              <a:spcBef>
                <a:spcPts val="390"/>
              </a:spcBef>
              <a:spcAft>
                <a:spcPts val="0"/>
              </a:spcAft>
              <a:buClr>
                <a:schemeClr val="lt1"/>
              </a:buClr>
              <a:buSzPts val="1463"/>
              <a:buFont typeface="Noto Sans"/>
              <a:buChar char="•"/>
              <a:defRPr b="0" i="0" sz="1950"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1" name="Google Shape;6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5270" y="4673059"/>
            <a:ext cx="925830" cy="25902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 txBox="1"/>
          <p:nvPr>
            <p:ph type="title"/>
          </p:nvPr>
        </p:nvSpPr>
        <p:spPr>
          <a:xfrm>
            <a:off x="283351" y="259668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Noto Sans"/>
              <a:buNone/>
              <a:defRPr b="1" i="0" sz="225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EN">
  <p:cSld name="Title_E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384" y="4066795"/>
            <a:ext cx="1529333" cy="42787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385030" y="3242275"/>
            <a:ext cx="3683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2" type="body"/>
          </p:nvPr>
        </p:nvSpPr>
        <p:spPr>
          <a:xfrm>
            <a:off x="385030" y="3588549"/>
            <a:ext cx="3683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type="title"/>
          </p:nvPr>
        </p:nvSpPr>
        <p:spPr>
          <a:xfrm>
            <a:off x="385029" y="1593868"/>
            <a:ext cx="6612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_JP">
  <p:cSld name="Title + Subtitle_JP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384" y="4066795"/>
            <a:ext cx="1529333" cy="42787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85030" y="3242275"/>
            <a:ext cx="3683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"/>
              <a:buNone/>
              <a:defRPr b="0" i="0" sz="1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385030" y="3588549"/>
            <a:ext cx="3683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"/>
              <a:buNone/>
              <a:defRPr b="0" i="0" sz="1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type="title"/>
          </p:nvPr>
        </p:nvSpPr>
        <p:spPr>
          <a:xfrm>
            <a:off x="385029" y="1593867"/>
            <a:ext cx="661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oto Sans"/>
              <a:buNone/>
              <a:defRPr b="1" i="0" sz="30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3" type="body"/>
          </p:nvPr>
        </p:nvSpPr>
        <p:spPr>
          <a:xfrm>
            <a:off x="385029" y="2239855"/>
            <a:ext cx="3683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"/>
              <a:buNone/>
              <a:defRPr b="0" i="0" sz="15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_EN">
  <p:cSld name="Title + Subtitle_E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384" y="4066795"/>
            <a:ext cx="1529333" cy="42787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8"/>
          <p:cNvSpPr txBox="1"/>
          <p:nvPr>
            <p:ph idx="1" type="body"/>
          </p:nvPr>
        </p:nvSpPr>
        <p:spPr>
          <a:xfrm>
            <a:off x="385030" y="3242275"/>
            <a:ext cx="3683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2" type="body"/>
          </p:nvPr>
        </p:nvSpPr>
        <p:spPr>
          <a:xfrm>
            <a:off x="385030" y="3588549"/>
            <a:ext cx="36831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type="title"/>
          </p:nvPr>
        </p:nvSpPr>
        <p:spPr>
          <a:xfrm>
            <a:off x="385029" y="1593868"/>
            <a:ext cx="6612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3" type="body"/>
          </p:nvPr>
        </p:nvSpPr>
        <p:spPr>
          <a:xfrm>
            <a:off x="385029" y="2239855"/>
            <a:ext cx="36831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_EN">
  <p:cSld name="Agenda_E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>
            <p:ph idx="1" type="body"/>
          </p:nvPr>
        </p:nvSpPr>
        <p:spPr>
          <a:xfrm>
            <a:off x="650929" y="1115879"/>
            <a:ext cx="78378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indent="-321468" lvl="0" marL="457200" rtl="0" algn="l">
              <a:lnSpc>
                <a:spcPct val="120000"/>
              </a:lnSpc>
              <a:spcBef>
                <a:spcPts val="390"/>
              </a:spcBef>
              <a:spcAft>
                <a:spcPts val="0"/>
              </a:spcAft>
              <a:buClr>
                <a:schemeClr val="lt1"/>
              </a:buClr>
              <a:buSzPts val="1463"/>
              <a:buFont typeface="Arial"/>
              <a:buChar char="•"/>
              <a:defRPr b="0" i="0" sz="195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82" name="Google Shape;8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5270" y="4673059"/>
            <a:ext cx="925830" cy="25902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9"/>
          <p:cNvSpPr txBox="1"/>
          <p:nvPr>
            <p:ph type="title"/>
          </p:nvPr>
        </p:nvSpPr>
        <p:spPr>
          <a:xfrm>
            <a:off x="283351" y="259668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22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_JP">
  <p:cSld name="Divider_JP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1450" y="4306825"/>
            <a:ext cx="1529333" cy="42787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0"/>
          <p:cNvSpPr txBox="1"/>
          <p:nvPr>
            <p:ph idx="1" type="body"/>
          </p:nvPr>
        </p:nvSpPr>
        <p:spPr>
          <a:xfrm>
            <a:off x="1277402" y="1929658"/>
            <a:ext cx="7452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"/>
              <a:buNone/>
              <a:defRPr b="1" i="0" sz="2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»"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_EN">
  <p:cSld name="Divider_E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1450" y="4306825"/>
            <a:ext cx="1529333" cy="42787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1"/>
          <p:cNvSpPr txBox="1"/>
          <p:nvPr>
            <p:ph idx="1" type="body"/>
          </p:nvPr>
        </p:nvSpPr>
        <p:spPr>
          <a:xfrm>
            <a:off x="1277402" y="1841689"/>
            <a:ext cx="74529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»"/>
              <a:defRPr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_JP">
  <p:cSld name="Headline_JP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type="title"/>
          </p:nvPr>
        </p:nvSpPr>
        <p:spPr>
          <a:xfrm>
            <a:off x="283351" y="259668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Noto Sans"/>
              <a:buNone/>
              <a:defRPr b="1" sz="225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92" name="Google Shape;92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5270" y="4673059"/>
            <a:ext cx="925830" cy="259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_EN">
  <p:cSld name="Headline_E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/>
          <p:nvPr>
            <p:ph type="title"/>
          </p:nvPr>
        </p:nvSpPr>
        <p:spPr>
          <a:xfrm>
            <a:off x="283351" y="259668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22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95" name="Google Shape;9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5270" y="4673059"/>
            <a:ext cx="925830" cy="259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Subheader_JP">
  <p:cSld name="Headline + Subheader_JP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/>
          <p:nvPr>
            <p:ph type="title"/>
          </p:nvPr>
        </p:nvSpPr>
        <p:spPr>
          <a:xfrm>
            <a:off x="283351" y="259668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Noto Sans"/>
              <a:buNone/>
              <a:defRPr b="1" sz="225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4"/>
          <p:cNvSpPr txBox="1"/>
          <p:nvPr>
            <p:ph idx="1" type="body"/>
          </p:nvPr>
        </p:nvSpPr>
        <p:spPr>
          <a:xfrm>
            <a:off x="283351" y="936937"/>
            <a:ext cx="8517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"/>
              <a:buNone/>
              <a:defRPr b="0" i="0" sz="1500"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99" name="Google Shape;99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5270" y="4673059"/>
            <a:ext cx="925830" cy="259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Subheader_EN">
  <p:cSld name="Headline + Subheader_E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/>
          <p:nvPr>
            <p:ph type="title"/>
          </p:nvPr>
        </p:nvSpPr>
        <p:spPr>
          <a:xfrm>
            <a:off x="283351" y="259668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22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1" type="body"/>
          </p:nvPr>
        </p:nvSpPr>
        <p:spPr>
          <a:xfrm>
            <a:off x="283351" y="936937"/>
            <a:ext cx="8517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03" name="Google Shape;103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5270" y="4673059"/>
            <a:ext cx="925830" cy="259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Subheader + Body_JP">
  <p:cSld name="Headline + Subheader + Body_JP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283351" y="259668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Noto Sans"/>
              <a:buNone/>
              <a:defRPr b="1" sz="225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283351" y="1786158"/>
            <a:ext cx="8517600" cy="26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"/>
              <a:buNone/>
              <a:defRPr b="0" i="0" sz="1200"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26"/>
          <p:cNvSpPr txBox="1"/>
          <p:nvPr>
            <p:ph idx="2" type="body"/>
          </p:nvPr>
        </p:nvSpPr>
        <p:spPr>
          <a:xfrm>
            <a:off x="283351" y="936938"/>
            <a:ext cx="85176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oto Sans"/>
              <a:buNone/>
              <a:defRPr b="0" i="0" sz="1500"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08" name="Google Shape;108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5270" y="4673059"/>
            <a:ext cx="925830" cy="259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Subheader + Body_EN">
  <p:cSld name="Headline + Subheader + Body_EN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type="title"/>
          </p:nvPr>
        </p:nvSpPr>
        <p:spPr>
          <a:xfrm>
            <a:off x="283351" y="259668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22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7"/>
          <p:cNvSpPr txBox="1"/>
          <p:nvPr>
            <p:ph idx="1" type="body"/>
          </p:nvPr>
        </p:nvSpPr>
        <p:spPr>
          <a:xfrm>
            <a:off x="283351" y="1786158"/>
            <a:ext cx="8517600" cy="26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27"/>
          <p:cNvSpPr txBox="1"/>
          <p:nvPr>
            <p:ph idx="2" type="body"/>
          </p:nvPr>
        </p:nvSpPr>
        <p:spPr>
          <a:xfrm>
            <a:off x="283351" y="936938"/>
            <a:ext cx="8517600" cy="7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13" name="Google Shape;113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5270" y="4673059"/>
            <a:ext cx="925830" cy="259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Body_JP">
  <p:cSld name="Headline + Body_JP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8"/>
          <p:cNvSpPr txBox="1"/>
          <p:nvPr>
            <p:ph type="title"/>
          </p:nvPr>
        </p:nvSpPr>
        <p:spPr>
          <a:xfrm>
            <a:off x="283351" y="259668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Noto Sans"/>
              <a:buNone/>
              <a:defRPr b="1" sz="225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8"/>
          <p:cNvSpPr txBox="1"/>
          <p:nvPr>
            <p:ph idx="1" type="body"/>
          </p:nvPr>
        </p:nvSpPr>
        <p:spPr>
          <a:xfrm>
            <a:off x="283351" y="1115879"/>
            <a:ext cx="85176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"/>
              <a:buNone/>
              <a:defRPr b="0" i="0" sz="1200"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17" name="Google Shape;11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5270" y="4673059"/>
            <a:ext cx="925830" cy="259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Body_EN">
  <p:cSld name="Headline + Body_EN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9"/>
          <p:cNvSpPr txBox="1"/>
          <p:nvPr>
            <p:ph type="title"/>
          </p:nvPr>
        </p:nvSpPr>
        <p:spPr>
          <a:xfrm>
            <a:off x="283351" y="259668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22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9"/>
          <p:cNvSpPr txBox="1"/>
          <p:nvPr>
            <p:ph idx="1" type="body"/>
          </p:nvPr>
        </p:nvSpPr>
        <p:spPr>
          <a:xfrm>
            <a:off x="283351" y="1115879"/>
            <a:ext cx="8517600" cy="3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21" name="Google Shape;121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5270" y="4673059"/>
            <a:ext cx="925830" cy="259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Photo + Body_JP">
  <p:cSld name="Headline + Photo + Body_JP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 txBox="1"/>
          <p:nvPr>
            <p:ph idx="1" type="body"/>
          </p:nvPr>
        </p:nvSpPr>
        <p:spPr>
          <a:xfrm>
            <a:off x="4572000" y="1062038"/>
            <a:ext cx="4229100" cy="30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"/>
              <a:buNone/>
              <a:defRPr b="0" i="0" sz="1200"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30"/>
          <p:cNvSpPr/>
          <p:nvPr>
            <p:ph idx="2" type="pic"/>
          </p:nvPr>
        </p:nvSpPr>
        <p:spPr>
          <a:xfrm>
            <a:off x="283369" y="1062038"/>
            <a:ext cx="3831300" cy="30993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30"/>
          <p:cNvSpPr txBox="1"/>
          <p:nvPr>
            <p:ph type="title"/>
          </p:nvPr>
        </p:nvSpPr>
        <p:spPr>
          <a:xfrm>
            <a:off x="283351" y="259668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Noto Sans"/>
              <a:buNone/>
              <a:defRPr b="1" sz="225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26" name="Google Shape;126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5270" y="4673059"/>
            <a:ext cx="925830" cy="259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+ Photo + Body_EN">
  <p:cSld name="Headline + Photo + Body_E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/>
          <p:nvPr>
            <p:ph idx="1" type="body"/>
          </p:nvPr>
        </p:nvSpPr>
        <p:spPr>
          <a:xfrm>
            <a:off x="4572000" y="1062038"/>
            <a:ext cx="4229100" cy="30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10000"/>
              </a:lnSpc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31"/>
          <p:cNvSpPr/>
          <p:nvPr>
            <p:ph idx="2" type="pic"/>
          </p:nvPr>
        </p:nvSpPr>
        <p:spPr>
          <a:xfrm>
            <a:off x="283369" y="1062038"/>
            <a:ext cx="3831300" cy="3099300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31"/>
          <p:cNvSpPr txBox="1"/>
          <p:nvPr>
            <p:ph type="title"/>
          </p:nvPr>
        </p:nvSpPr>
        <p:spPr>
          <a:xfrm>
            <a:off x="283351" y="259668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22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31" name="Google Shape;131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5270" y="4673059"/>
            <a:ext cx="925830" cy="259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 Story Slide_JP">
  <p:cSld name="Customer Story Slide_JP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2"/>
          <p:cNvSpPr txBox="1"/>
          <p:nvPr>
            <p:ph type="title"/>
          </p:nvPr>
        </p:nvSpPr>
        <p:spPr>
          <a:xfrm>
            <a:off x="283351" y="259668"/>
            <a:ext cx="85272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Noto Sans"/>
              <a:buNone/>
              <a:defRPr b="1" sz="225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34" name="Google Shape;134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84617" y="4678625"/>
            <a:ext cx="925830" cy="259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32"/>
          <p:cNvCxnSpPr/>
          <p:nvPr/>
        </p:nvCxnSpPr>
        <p:spPr>
          <a:xfrm>
            <a:off x="5302291" y="1933245"/>
            <a:ext cx="0" cy="249000"/>
          </a:xfrm>
          <a:prstGeom prst="straightConnector1">
            <a:avLst/>
          </a:prstGeom>
          <a:noFill/>
          <a:ln cap="flat" cmpd="sng" w="22225">
            <a:solidFill>
              <a:srgbClr val="5EBA2E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136" name="Google Shape;136;p32"/>
          <p:cNvCxnSpPr/>
          <p:nvPr/>
        </p:nvCxnSpPr>
        <p:spPr>
          <a:xfrm>
            <a:off x="5302291" y="3359245"/>
            <a:ext cx="0" cy="249000"/>
          </a:xfrm>
          <a:prstGeom prst="straightConnector1">
            <a:avLst/>
          </a:prstGeom>
          <a:noFill/>
          <a:ln cap="flat" cmpd="sng" w="22225">
            <a:solidFill>
              <a:srgbClr val="5EBA2E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37" name="Google Shape;137;p32"/>
          <p:cNvSpPr txBox="1"/>
          <p:nvPr>
            <p:ph idx="1" type="body"/>
          </p:nvPr>
        </p:nvSpPr>
        <p:spPr>
          <a:xfrm>
            <a:off x="5886845" y="1144374"/>
            <a:ext cx="29235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21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"/>
              <a:buNone/>
              <a:defRPr b="0" i="0" sz="1050"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32"/>
          <p:cNvSpPr txBox="1"/>
          <p:nvPr>
            <p:ph idx="2" type="body"/>
          </p:nvPr>
        </p:nvSpPr>
        <p:spPr>
          <a:xfrm>
            <a:off x="5886845" y="2465017"/>
            <a:ext cx="29235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21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"/>
              <a:buNone/>
              <a:defRPr b="0" i="0" sz="1050"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32"/>
          <p:cNvSpPr txBox="1"/>
          <p:nvPr>
            <p:ph idx="3" type="body"/>
          </p:nvPr>
        </p:nvSpPr>
        <p:spPr>
          <a:xfrm>
            <a:off x="5886845" y="3785661"/>
            <a:ext cx="29235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21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Noto Sans"/>
              <a:buNone/>
              <a:defRPr b="0" i="0" sz="1050">
                <a:latin typeface="Noto Sans"/>
                <a:ea typeface="Noto Sans"/>
                <a:cs typeface="Noto Sans"/>
                <a:sym typeface="Noto Sans"/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 Story Slide_EN">
  <p:cSld name="Customer Story Slide_EN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3"/>
          <p:cNvSpPr txBox="1"/>
          <p:nvPr>
            <p:ph type="title"/>
          </p:nvPr>
        </p:nvSpPr>
        <p:spPr>
          <a:xfrm>
            <a:off x="283351" y="259668"/>
            <a:ext cx="85272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22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2" name="Google Shape;142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84617" y="4678625"/>
            <a:ext cx="925830" cy="259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33"/>
          <p:cNvCxnSpPr/>
          <p:nvPr/>
        </p:nvCxnSpPr>
        <p:spPr>
          <a:xfrm>
            <a:off x="5302291" y="1933245"/>
            <a:ext cx="0" cy="249000"/>
          </a:xfrm>
          <a:prstGeom prst="straightConnector1">
            <a:avLst/>
          </a:prstGeom>
          <a:noFill/>
          <a:ln cap="flat" cmpd="sng" w="22225">
            <a:solidFill>
              <a:srgbClr val="5EBA2E"/>
            </a:solidFill>
            <a:prstDash val="solid"/>
            <a:miter lim="800000"/>
            <a:headEnd len="sm" w="sm" type="none"/>
            <a:tailEnd len="med" w="med" type="stealth"/>
          </a:ln>
        </p:spPr>
      </p:cxnSp>
      <p:cxnSp>
        <p:nvCxnSpPr>
          <p:cNvPr id="144" name="Google Shape;144;p33"/>
          <p:cNvCxnSpPr/>
          <p:nvPr/>
        </p:nvCxnSpPr>
        <p:spPr>
          <a:xfrm>
            <a:off x="5302291" y="3359245"/>
            <a:ext cx="0" cy="249000"/>
          </a:xfrm>
          <a:prstGeom prst="straightConnector1">
            <a:avLst/>
          </a:prstGeom>
          <a:noFill/>
          <a:ln cap="flat" cmpd="sng" w="22225">
            <a:solidFill>
              <a:srgbClr val="5EBA2E"/>
            </a:solidFill>
            <a:prstDash val="solid"/>
            <a:miter lim="800000"/>
            <a:headEnd len="sm" w="sm" type="none"/>
            <a:tailEnd len="med" w="med" type="stealth"/>
          </a:ln>
        </p:spPr>
      </p:cxnSp>
      <p:sp>
        <p:nvSpPr>
          <p:cNvPr id="145" name="Google Shape;145;p33"/>
          <p:cNvSpPr txBox="1"/>
          <p:nvPr>
            <p:ph idx="1" type="body"/>
          </p:nvPr>
        </p:nvSpPr>
        <p:spPr>
          <a:xfrm>
            <a:off x="5886845" y="1144374"/>
            <a:ext cx="29235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21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b="0" i="0" sz="105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33"/>
          <p:cNvSpPr txBox="1"/>
          <p:nvPr>
            <p:ph idx="2" type="body"/>
          </p:nvPr>
        </p:nvSpPr>
        <p:spPr>
          <a:xfrm>
            <a:off x="5886845" y="2465017"/>
            <a:ext cx="29235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21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b="0" i="0" sz="105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33"/>
          <p:cNvSpPr txBox="1"/>
          <p:nvPr>
            <p:ph idx="3" type="body"/>
          </p:nvPr>
        </p:nvSpPr>
        <p:spPr>
          <a:xfrm>
            <a:off x="5886845" y="3785661"/>
            <a:ext cx="2923500" cy="8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21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b="0" i="0" sz="105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75270" y="4673059"/>
            <a:ext cx="925830" cy="259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endix">
  <p:cSld name="Appendix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5"/>
          <p:cNvSpPr txBox="1"/>
          <p:nvPr/>
        </p:nvSpPr>
        <p:spPr>
          <a:xfrm>
            <a:off x="1248156" y="1795530"/>
            <a:ext cx="74823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" sz="345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Appendix</a:t>
            </a:r>
            <a:endParaRPr b="0" i="0" sz="3450" u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1450" y="4306825"/>
            <a:ext cx="1529333" cy="42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150" y="4011930"/>
            <a:ext cx="1762505" cy="493112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6"/>
          <p:cNvSpPr txBox="1"/>
          <p:nvPr/>
        </p:nvSpPr>
        <p:spPr>
          <a:xfrm>
            <a:off x="327992" y="1802910"/>
            <a:ext cx="53274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" sz="405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Closing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1450" y="4306825"/>
            <a:ext cx="1529333" cy="42787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7"/>
          <p:cNvSpPr txBox="1"/>
          <p:nvPr/>
        </p:nvSpPr>
        <p:spPr>
          <a:xfrm>
            <a:off x="413604" y="2989695"/>
            <a:ext cx="6132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" sz="1200" u="none" strike="noStrike">
                <a:solidFill>
                  <a:srgbClr val="F89628"/>
                </a:solidFill>
                <a:latin typeface="Arial"/>
                <a:ea typeface="Arial"/>
                <a:cs typeface="Arial"/>
                <a:sym typeface="Arial"/>
              </a:rPr>
              <a:t>Worldwide</a:t>
            </a:r>
            <a:r>
              <a:rPr b="0" i="0" lang="ja" sz="12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|  N. America  |  LATAM  |  UK/IR  |  EMEA  |  APAC  |  Japan  |  China</a:t>
            </a:r>
            <a:endParaRPr b="0" i="0" sz="12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604" y="1426464"/>
            <a:ext cx="2544319" cy="711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Option">
  <p:cSld name="Title Slide Option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9"/>
          <p:cNvSpPr txBox="1"/>
          <p:nvPr>
            <p:ph type="ctrTitle"/>
          </p:nvPr>
        </p:nvSpPr>
        <p:spPr>
          <a:xfrm>
            <a:off x="457199" y="1519634"/>
            <a:ext cx="48459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3" name="Google Shape;173;p39"/>
          <p:cNvSpPr txBox="1"/>
          <p:nvPr>
            <p:ph idx="1" type="subTitle"/>
          </p:nvPr>
        </p:nvSpPr>
        <p:spPr>
          <a:xfrm>
            <a:off x="457199" y="2064544"/>
            <a:ext cx="4845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0" i="0" sz="2400" cap="none"/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74" name="Google Shape;174;p39"/>
          <p:cNvSpPr txBox="1"/>
          <p:nvPr>
            <p:ph idx="2" type="body"/>
          </p:nvPr>
        </p:nvSpPr>
        <p:spPr>
          <a:xfrm>
            <a:off x="457199" y="3262284"/>
            <a:ext cx="2848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i="0" sz="1500" cap="none"/>
            </a:lvl1pPr>
            <a:lvl2pPr indent="-304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5" name="Google Shape;175;p39"/>
          <p:cNvSpPr txBox="1"/>
          <p:nvPr>
            <p:ph idx="3" type="body"/>
          </p:nvPr>
        </p:nvSpPr>
        <p:spPr>
          <a:xfrm>
            <a:off x="457199" y="1291026"/>
            <a:ext cx="4857600" cy="1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b="1" i="0" sz="900" cap="none"/>
            </a:lvl1pPr>
            <a:lvl2pPr indent="-304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6" name="Google Shape;176;p39"/>
          <p:cNvSpPr txBox="1"/>
          <p:nvPr>
            <p:ph idx="4" type="body"/>
          </p:nvPr>
        </p:nvSpPr>
        <p:spPr>
          <a:xfrm>
            <a:off x="457199" y="3571875"/>
            <a:ext cx="28482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/>
            </a:lvl1pPr>
            <a:lvl2pPr indent="-3048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7" name="Google Shape;177;p39"/>
          <p:cNvSpPr txBox="1"/>
          <p:nvPr/>
        </p:nvSpPr>
        <p:spPr>
          <a:xfrm>
            <a:off x="378357" y="4792360"/>
            <a:ext cx="29529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" sz="500" u="none" cap="none" strike="noStrike">
                <a:solidFill>
                  <a:schemeClr val="lt2"/>
                </a:solidFill>
                <a:latin typeface="Play"/>
                <a:ea typeface="Play"/>
                <a:cs typeface="Play"/>
                <a:sym typeface="Play"/>
              </a:rPr>
              <a:t>© 2022, Amazon Web Services, Inc. or its affiliates. All rights reserved. Amazon Confidential and Trademark.</a:t>
            </a:r>
            <a:endParaRPr sz="1100"/>
          </a:p>
        </p:txBody>
      </p:sp>
      <p:pic>
        <p:nvPicPr>
          <p:cNvPr id="178" name="Google Shape;17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202" y="413567"/>
            <a:ext cx="752380" cy="450142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9"/>
          <p:cNvSpPr txBox="1"/>
          <p:nvPr/>
        </p:nvSpPr>
        <p:spPr>
          <a:xfrm>
            <a:off x="1334193" y="322439"/>
            <a:ext cx="1535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" sz="15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professional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" sz="15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services</a:t>
            </a:r>
            <a:endParaRPr sz="1100"/>
          </a:p>
        </p:txBody>
      </p:sp>
    </p:spTree>
  </p:cSld>
  <p:clrMapOvr>
    <a:masterClrMapping/>
  </p:clrMapOvr>
  <p:extLst>
    <p:ext uri="{DCECCB84-F9BA-43D5-87BE-67443E8EF086}">
      <p15:sldGuideLst>
        <p15:guide id="1" pos="3348">
          <p15:clr>
            <a:srgbClr val="FBAE40"/>
          </p15:clr>
        </p15:guide>
        <p15:guide id="2" orient="horz" pos="2052">
          <p15:clr>
            <a:srgbClr val="FBAE40"/>
          </p15:clr>
        </p15:guide>
        <p15:guide id="3" orient="horz" pos="954">
          <p15:clr>
            <a:srgbClr val="FBAE40"/>
          </p15:clr>
        </p15:guide>
        <p15:guide id="4" orient="horz" pos="1296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0"/>
          <p:cNvSpPr txBox="1"/>
          <p:nvPr>
            <p:ph type="title"/>
          </p:nvPr>
        </p:nvSpPr>
        <p:spPr>
          <a:xfrm>
            <a:off x="198000" y="157231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2" name="Google Shape;182;p40"/>
          <p:cNvSpPr txBox="1"/>
          <p:nvPr>
            <p:ph idx="10" type="dt"/>
          </p:nvPr>
        </p:nvSpPr>
        <p:spPr>
          <a:xfrm>
            <a:off x="628650" y="521493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3" name="Google Shape;183;p40"/>
          <p:cNvSpPr txBox="1"/>
          <p:nvPr>
            <p:ph idx="11" type="ftr"/>
          </p:nvPr>
        </p:nvSpPr>
        <p:spPr>
          <a:xfrm>
            <a:off x="3028950" y="521493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4" name="Google Shape;184;p40"/>
          <p:cNvSpPr txBox="1"/>
          <p:nvPr>
            <p:ph idx="12" type="sldNum"/>
          </p:nvPr>
        </p:nvSpPr>
        <p:spPr>
          <a:xfrm>
            <a:off x="68940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Option 3">
  <p:cSld name="Section Header Option 3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41"/>
          <p:cNvSpPr txBox="1"/>
          <p:nvPr>
            <p:ph type="title"/>
          </p:nvPr>
        </p:nvSpPr>
        <p:spPr>
          <a:xfrm>
            <a:off x="457200" y="2038527"/>
            <a:ext cx="58674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8" name="Google Shape;188;p41"/>
          <p:cNvSpPr txBox="1"/>
          <p:nvPr>
            <p:ph idx="10" type="dt"/>
          </p:nvPr>
        </p:nvSpPr>
        <p:spPr>
          <a:xfrm>
            <a:off x="628650" y="521493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9" name="Google Shape;189;p41"/>
          <p:cNvSpPr txBox="1"/>
          <p:nvPr>
            <p:ph idx="11" type="ftr"/>
          </p:nvPr>
        </p:nvSpPr>
        <p:spPr>
          <a:xfrm>
            <a:off x="3028950" y="521493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0" name="Google Shape;190;p41"/>
          <p:cNvSpPr txBox="1"/>
          <p:nvPr>
            <p:ph idx="12" type="sldNum"/>
          </p:nvPr>
        </p:nvSpPr>
        <p:spPr>
          <a:xfrm>
            <a:off x="68940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0" lvl="1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0" lvl="2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0" lvl="3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0" lvl="4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0" lvl="5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0" lvl="6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0" lvl="7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0" lvl="8" marL="0" rt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91" name="Google Shape;191;p41"/>
          <p:cNvSpPr txBox="1"/>
          <p:nvPr/>
        </p:nvSpPr>
        <p:spPr>
          <a:xfrm>
            <a:off x="3095514" y="4852469"/>
            <a:ext cx="29529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© 2022, Amazon Web Services, Inc. or its affiliates. All rights reserved. Amazon Confidential and Trademark.</a:t>
            </a:r>
            <a:endParaRPr sz="1100"/>
          </a:p>
        </p:txBody>
      </p:sp>
      <p:grpSp>
        <p:nvGrpSpPr>
          <p:cNvPr id="192" name="Google Shape;192;p41"/>
          <p:cNvGrpSpPr/>
          <p:nvPr/>
        </p:nvGrpSpPr>
        <p:grpSpPr>
          <a:xfrm>
            <a:off x="252000" y="4737053"/>
            <a:ext cx="908963" cy="254025"/>
            <a:chOff x="336000" y="6262434"/>
            <a:chExt cx="1211950" cy="338700"/>
          </a:xfrm>
        </p:grpSpPr>
        <p:pic>
          <p:nvPicPr>
            <p:cNvPr id="193" name="Google Shape;193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6000" y="6335089"/>
              <a:ext cx="348827" cy="208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" name="Google Shape;194;p41"/>
            <p:cNvSpPr txBox="1"/>
            <p:nvPr/>
          </p:nvSpPr>
          <p:spPr>
            <a:xfrm>
              <a:off x="768850" y="6262434"/>
              <a:ext cx="779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600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professional</a:t>
              </a:r>
              <a:endParaRPr sz="1100"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600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services</a:t>
              </a:r>
              <a:endParaRPr sz="1100"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type="title"/>
          </p:nvPr>
        </p:nvSpPr>
        <p:spPr>
          <a:xfrm>
            <a:off x="198000" y="157231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7" name="Google Shape;197;p42"/>
          <p:cNvSpPr txBox="1"/>
          <p:nvPr>
            <p:ph idx="10" type="dt"/>
          </p:nvPr>
        </p:nvSpPr>
        <p:spPr>
          <a:xfrm>
            <a:off x="628650" y="521493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8" name="Google Shape;198;p42"/>
          <p:cNvSpPr txBox="1"/>
          <p:nvPr>
            <p:ph idx="11" type="ftr"/>
          </p:nvPr>
        </p:nvSpPr>
        <p:spPr>
          <a:xfrm>
            <a:off x="3028950" y="521493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9" name="Google Shape;199;p42"/>
          <p:cNvSpPr txBox="1"/>
          <p:nvPr>
            <p:ph idx="12" type="sldNum"/>
          </p:nvPr>
        </p:nvSpPr>
        <p:spPr>
          <a:xfrm>
            <a:off x="68940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, and Image">
  <p:cSld name="Title, Content, and Image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3"/>
          <p:cNvSpPr txBox="1"/>
          <p:nvPr>
            <p:ph type="title"/>
          </p:nvPr>
        </p:nvSpPr>
        <p:spPr>
          <a:xfrm>
            <a:off x="457200" y="685801"/>
            <a:ext cx="4000500" cy="8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2" name="Google Shape;202;p43"/>
          <p:cNvSpPr txBox="1"/>
          <p:nvPr>
            <p:ph idx="1" type="body"/>
          </p:nvPr>
        </p:nvSpPr>
        <p:spPr>
          <a:xfrm>
            <a:off x="457200" y="1628775"/>
            <a:ext cx="4000500" cy="30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/>
            </a:lvl1pPr>
            <a:lvl2pPr indent="-228600" lvl="1" marL="9144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2pPr>
            <a:lvl3pPr indent="-228600" lvl="2" marL="13716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indent="-228600" lvl="3" marL="18288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indent="-228600" lvl="4" marL="22860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indent="-317500" lvl="5" marL="2743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3" name="Google Shape;203;p43"/>
          <p:cNvSpPr/>
          <p:nvPr>
            <p:ph idx="2" type="pic"/>
          </p:nvPr>
        </p:nvSpPr>
        <p:spPr>
          <a:xfrm>
            <a:off x="4686300" y="0"/>
            <a:ext cx="4457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4" name="Google Shape;204;p43"/>
          <p:cNvSpPr txBox="1"/>
          <p:nvPr>
            <p:ph idx="10" type="dt"/>
          </p:nvPr>
        </p:nvSpPr>
        <p:spPr>
          <a:xfrm>
            <a:off x="628650" y="521493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5" name="Google Shape;205;p43"/>
          <p:cNvSpPr txBox="1"/>
          <p:nvPr>
            <p:ph idx="11" type="ftr"/>
          </p:nvPr>
        </p:nvSpPr>
        <p:spPr>
          <a:xfrm>
            <a:off x="3028950" y="521493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6" name="Google Shape;206;p43"/>
          <p:cNvSpPr txBox="1"/>
          <p:nvPr>
            <p:ph idx="12" type="sldNum"/>
          </p:nvPr>
        </p:nvSpPr>
        <p:spPr>
          <a:xfrm>
            <a:off x="68940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26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4"/>
          <p:cNvSpPr txBox="1"/>
          <p:nvPr>
            <p:ph type="title"/>
          </p:nvPr>
        </p:nvSpPr>
        <p:spPr>
          <a:xfrm>
            <a:off x="457200" y="685801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lay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9" name="Google Shape;209;p44"/>
          <p:cNvSpPr txBox="1"/>
          <p:nvPr>
            <p:ph idx="1" type="body"/>
          </p:nvPr>
        </p:nvSpPr>
        <p:spPr>
          <a:xfrm>
            <a:off x="4657725" y="1285876"/>
            <a:ext cx="4029000" cy="3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3492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 sz="2100"/>
            </a:lvl1pPr>
            <a:lvl2pPr indent="-3302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800"/>
            </a:lvl2pPr>
            <a:lvl3pPr indent="-32385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–"/>
              <a:defRPr sz="1500"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5pPr>
            <a:lvl6pPr indent="-32385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210" name="Google Shape;210;p44"/>
          <p:cNvSpPr txBox="1"/>
          <p:nvPr>
            <p:ph idx="2" type="body"/>
          </p:nvPr>
        </p:nvSpPr>
        <p:spPr>
          <a:xfrm>
            <a:off x="457199" y="1294208"/>
            <a:ext cx="4029000" cy="3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Option">
  <p:cSld name="Thank You Option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45"/>
          <p:cNvSpPr txBox="1"/>
          <p:nvPr/>
        </p:nvSpPr>
        <p:spPr>
          <a:xfrm>
            <a:off x="378357" y="4792360"/>
            <a:ext cx="29529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© 2022, Amazon Web Services, Inc. or its affiliates. All rights reserved. Amazon Confidential and Trademark.</a:t>
            </a:r>
            <a:endParaRPr sz="1100"/>
          </a:p>
        </p:txBody>
      </p:sp>
      <p:sp>
        <p:nvSpPr>
          <p:cNvPr id="214" name="Google Shape;214;p45"/>
          <p:cNvSpPr txBox="1"/>
          <p:nvPr/>
        </p:nvSpPr>
        <p:spPr>
          <a:xfrm>
            <a:off x="457199" y="1845908"/>
            <a:ext cx="5150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1100"/>
          </a:p>
        </p:txBody>
      </p:sp>
      <p:pic>
        <p:nvPicPr>
          <p:cNvPr id="215" name="Google Shape;21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202" y="527867"/>
            <a:ext cx="752380" cy="450142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45"/>
          <p:cNvSpPr txBox="1"/>
          <p:nvPr>
            <p:ph idx="1" type="body"/>
          </p:nvPr>
        </p:nvSpPr>
        <p:spPr>
          <a:xfrm>
            <a:off x="464343" y="2716232"/>
            <a:ext cx="148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7" name="Google Shape;217;p45"/>
          <p:cNvSpPr txBox="1"/>
          <p:nvPr>
            <p:ph idx="2" type="body"/>
          </p:nvPr>
        </p:nvSpPr>
        <p:spPr>
          <a:xfrm>
            <a:off x="464343" y="2993231"/>
            <a:ext cx="14859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/>
            </a:lvl1pPr>
            <a:lvl2pPr indent="-3048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8" name="Google Shape;218;p45"/>
          <p:cNvSpPr txBox="1"/>
          <p:nvPr>
            <p:ph idx="3" type="body"/>
          </p:nvPr>
        </p:nvSpPr>
        <p:spPr>
          <a:xfrm>
            <a:off x="2064543" y="2716232"/>
            <a:ext cx="148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9" name="Google Shape;219;p45"/>
          <p:cNvSpPr txBox="1"/>
          <p:nvPr>
            <p:ph idx="4" type="body"/>
          </p:nvPr>
        </p:nvSpPr>
        <p:spPr>
          <a:xfrm>
            <a:off x="2064543" y="2993231"/>
            <a:ext cx="14859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/>
            </a:lvl1pPr>
            <a:lvl2pPr indent="-3048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0" name="Google Shape;220;p45"/>
          <p:cNvSpPr txBox="1"/>
          <p:nvPr>
            <p:ph idx="5" type="body"/>
          </p:nvPr>
        </p:nvSpPr>
        <p:spPr>
          <a:xfrm>
            <a:off x="3664743" y="2716232"/>
            <a:ext cx="148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500"/>
            </a:lvl1pPr>
            <a:lvl2pPr indent="-304800" lvl="1" marL="9144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1" name="Google Shape;221;p45"/>
          <p:cNvSpPr txBox="1"/>
          <p:nvPr>
            <p:ph idx="6" type="body"/>
          </p:nvPr>
        </p:nvSpPr>
        <p:spPr>
          <a:xfrm>
            <a:off x="3664743" y="2993231"/>
            <a:ext cx="14859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/>
            </a:lvl1pPr>
            <a:lvl2pPr indent="-3048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▪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2" name="Google Shape;222;p45"/>
          <p:cNvSpPr txBox="1"/>
          <p:nvPr/>
        </p:nvSpPr>
        <p:spPr>
          <a:xfrm>
            <a:off x="1334193" y="447094"/>
            <a:ext cx="1535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professional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services</a:t>
            </a:r>
            <a:endParaRPr sz="11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theme" Target="../theme/theme4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36789" y="114936"/>
            <a:ext cx="8205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40593" y="1009332"/>
            <a:ext cx="8205300" cy="3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/>
        </p:nvSpPr>
        <p:spPr>
          <a:xfrm>
            <a:off x="195596" y="4883833"/>
            <a:ext cx="4143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Arial"/>
              <a:buNone/>
            </a:pPr>
            <a:r>
              <a:rPr b="0" i="0" lang="ja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2022, Amazon Web Services, Inc. or its Affiliates. All rights reserved. 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8"/>
          <p:cNvSpPr txBox="1"/>
          <p:nvPr>
            <p:ph type="title"/>
          </p:nvPr>
        </p:nvSpPr>
        <p:spPr>
          <a:xfrm>
            <a:off x="457200" y="685801"/>
            <a:ext cx="82296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lay"/>
              <a:buNone/>
              <a:defRPr b="1" i="0" sz="2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62" name="Google Shape;162;p38"/>
          <p:cNvSpPr txBox="1"/>
          <p:nvPr>
            <p:ph idx="1" type="body"/>
          </p:nvPr>
        </p:nvSpPr>
        <p:spPr>
          <a:xfrm>
            <a:off x="457200" y="1289237"/>
            <a:ext cx="8229600" cy="16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>
            <a:lvl1pPr indent="-3492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163" name="Google Shape;163;p38"/>
          <p:cNvSpPr txBox="1"/>
          <p:nvPr>
            <p:ph idx="10" type="dt"/>
          </p:nvPr>
        </p:nvSpPr>
        <p:spPr>
          <a:xfrm>
            <a:off x="628650" y="5214938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7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164" name="Google Shape;164;p38"/>
          <p:cNvSpPr txBox="1"/>
          <p:nvPr>
            <p:ph idx="11" type="ftr"/>
          </p:nvPr>
        </p:nvSpPr>
        <p:spPr>
          <a:xfrm>
            <a:off x="3028950" y="521493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7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165" name="Google Shape;165;p38"/>
          <p:cNvSpPr txBox="1"/>
          <p:nvPr>
            <p:ph idx="12" type="sldNum"/>
          </p:nvPr>
        </p:nvSpPr>
        <p:spPr>
          <a:xfrm>
            <a:off x="6894000" y="4717125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66" name="Google Shape;166;p38"/>
          <p:cNvSpPr txBox="1"/>
          <p:nvPr/>
        </p:nvSpPr>
        <p:spPr>
          <a:xfrm>
            <a:off x="3095514" y="4852469"/>
            <a:ext cx="29529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" sz="5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© 2022, Amazon Web Services, Inc. or its affiliates. All rights reserved. Amazon Confidential and Trademark.</a:t>
            </a:r>
            <a:endParaRPr sz="1100"/>
          </a:p>
        </p:txBody>
      </p:sp>
      <p:grpSp>
        <p:nvGrpSpPr>
          <p:cNvPr id="167" name="Google Shape;167;p38"/>
          <p:cNvGrpSpPr/>
          <p:nvPr/>
        </p:nvGrpSpPr>
        <p:grpSpPr>
          <a:xfrm>
            <a:off x="252000" y="4737053"/>
            <a:ext cx="908963" cy="254025"/>
            <a:chOff x="336000" y="6262434"/>
            <a:chExt cx="1211950" cy="338700"/>
          </a:xfrm>
        </p:grpSpPr>
        <p:pic>
          <p:nvPicPr>
            <p:cNvPr id="168" name="Google Shape;168;p38"/>
            <p:cNvPicPr preferRelativeResize="0"/>
            <p:nvPr/>
          </p:nvPicPr>
          <p:blipFill rotWithShape="1">
            <a:blip r:embed="rId1">
              <a:alphaModFix/>
            </a:blip>
            <a:srcRect b="0" l="0" r="0" t="0"/>
            <a:stretch/>
          </p:blipFill>
          <p:spPr>
            <a:xfrm>
              <a:off x="336000" y="6335089"/>
              <a:ext cx="348827" cy="208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" name="Google Shape;169;p38"/>
            <p:cNvSpPr txBox="1"/>
            <p:nvPr/>
          </p:nvSpPr>
          <p:spPr>
            <a:xfrm>
              <a:off x="768850" y="6262434"/>
              <a:ext cx="779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0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ja" sz="600" u="none" cap="none" strike="noStrike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professional</a:t>
              </a:r>
              <a:endParaRPr sz="1100"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ja" sz="600" u="none" cap="none" strike="noStrike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services</a:t>
              </a:r>
              <a:endParaRPr sz="1100"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F26B43"/>
          </p15:clr>
        </p15:guide>
        <p15:guide id="2" pos="5472">
          <p15:clr>
            <a:srgbClr val="F26B43"/>
          </p15:clr>
        </p15:guide>
        <p15:guide id="3" orient="horz" pos="144">
          <p15:clr>
            <a:srgbClr val="F26B43"/>
          </p15:clr>
        </p15:guide>
        <p15:guide id="4" orient="horz" pos="2934">
          <p15:clr>
            <a:srgbClr val="F26B43"/>
          </p15:clr>
        </p15:guide>
        <p15:guide id="5" orient="horz" pos="810">
          <p15:clr>
            <a:srgbClr val="F26B43"/>
          </p15:clr>
        </p15:guide>
        <p15:guide id="6" orient="horz" pos="4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image" Target="../media/image43.png"/><Relationship Id="rId22" Type="http://schemas.openxmlformats.org/officeDocument/2006/relationships/image" Target="../media/image39.png"/><Relationship Id="rId21" Type="http://schemas.openxmlformats.org/officeDocument/2006/relationships/image" Target="../media/image30.png"/><Relationship Id="rId24" Type="http://schemas.openxmlformats.org/officeDocument/2006/relationships/image" Target="../media/image32.png"/><Relationship Id="rId23" Type="http://schemas.openxmlformats.org/officeDocument/2006/relationships/image" Target="../media/image37.png"/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31.png"/><Relationship Id="rId9" Type="http://schemas.openxmlformats.org/officeDocument/2006/relationships/image" Target="../media/image9.png"/><Relationship Id="rId26" Type="http://schemas.openxmlformats.org/officeDocument/2006/relationships/image" Target="../media/image40.png"/><Relationship Id="rId25" Type="http://schemas.openxmlformats.org/officeDocument/2006/relationships/image" Target="../media/image41.png"/><Relationship Id="rId28" Type="http://schemas.openxmlformats.org/officeDocument/2006/relationships/image" Target="../media/image34.png"/><Relationship Id="rId27" Type="http://schemas.openxmlformats.org/officeDocument/2006/relationships/image" Target="../media/image38.png"/><Relationship Id="rId5" Type="http://schemas.openxmlformats.org/officeDocument/2006/relationships/image" Target="../media/image10.png"/><Relationship Id="rId6" Type="http://schemas.openxmlformats.org/officeDocument/2006/relationships/image" Target="../media/image23.png"/><Relationship Id="rId29" Type="http://schemas.openxmlformats.org/officeDocument/2006/relationships/image" Target="../media/image36.png"/><Relationship Id="rId7" Type="http://schemas.openxmlformats.org/officeDocument/2006/relationships/image" Target="../media/image12.png"/><Relationship Id="rId8" Type="http://schemas.openxmlformats.org/officeDocument/2006/relationships/image" Target="../media/image26.png"/><Relationship Id="rId31" Type="http://schemas.openxmlformats.org/officeDocument/2006/relationships/image" Target="../media/image42.png"/><Relationship Id="rId30" Type="http://schemas.openxmlformats.org/officeDocument/2006/relationships/image" Target="../media/image35.png"/><Relationship Id="rId11" Type="http://schemas.openxmlformats.org/officeDocument/2006/relationships/image" Target="../media/image33.png"/><Relationship Id="rId10" Type="http://schemas.openxmlformats.org/officeDocument/2006/relationships/image" Target="../media/image20.png"/><Relationship Id="rId13" Type="http://schemas.openxmlformats.org/officeDocument/2006/relationships/image" Target="../media/image17.png"/><Relationship Id="rId12" Type="http://schemas.openxmlformats.org/officeDocument/2006/relationships/image" Target="../media/image13.png"/><Relationship Id="rId15" Type="http://schemas.openxmlformats.org/officeDocument/2006/relationships/image" Target="../media/image27.png"/><Relationship Id="rId14" Type="http://schemas.openxmlformats.org/officeDocument/2006/relationships/image" Target="../media/image11.png"/><Relationship Id="rId17" Type="http://schemas.openxmlformats.org/officeDocument/2006/relationships/image" Target="../media/image22.png"/><Relationship Id="rId16" Type="http://schemas.openxmlformats.org/officeDocument/2006/relationships/image" Target="../media/image21.png"/><Relationship Id="rId19" Type="http://schemas.openxmlformats.org/officeDocument/2006/relationships/image" Target="../media/image25.png"/><Relationship Id="rId18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6"/>
          <p:cNvSpPr txBox="1"/>
          <p:nvPr>
            <p:ph type="title"/>
          </p:nvPr>
        </p:nvSpPr>
        <p:spPr>
          <a:xfrm>
            <a:off x="108000" y="123750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ja" sz="1800">
                <a:latin typeface="Arial"/>
                <a:ea typeface="Arial"/>
                <a:cs typeface="Arial"/>
                <a:sym typeface="Arial"/>
              </a:rPr>
              <a:t>要件・設計マトリックス</a:t>
            </a:r>
            <a:r>
              <a:rPr lang="ja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（必須）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29" name="Google Shape;229;p46"/>
          <p:cNvGraphicFramePr/>
          <p:nvPr/>
        </p:nvGraphicFramePr>
        <p:xfrm>
          <a:off x="180000" y="55575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{BC1308DE-48A7-4B46-B808-E8ABD8969E6F}</a:tableStyleId>
              </a:tblPr>
              <a:tblGrid>
                <a:gridCol w="864000"/>
                <a:gridCol w="1440000"/>
                <a:gridCol w="3240000"/>
                <a:gridCol w="3240000"/>
              </a:tblGrid>
              <a:tr h="235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区分</a:t>
                      </a:r>
                      <a:endParaRPr/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項目</a:t>
                      </a:r>
                      <a:endParaRPr/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システム要件 （</a:t>
                      </a:r>
                      <a:r>
                        <a:rPr b="1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自分で記入</a:t>
                      </a: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）</a:t>
                      </a:r>
                      <a:endParaRPr b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設計方針（</a:t>
                      </a:r>
                      <a:r>
                        <a:rPr b="1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自分で記入</a:t>
                      </a: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）</a:t>
                      </a:r>
                      <a:endParaRPr/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8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機能</a:t>
                      </a:r>
                      <a:endParaRPr/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アプリケーションの基本機能</a:t>
                      </a:r>
                      <a:endParaRPr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【一般】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①Ｗｅｂブラウザを使用しインターネットを経由してアプリケーションにアクセスする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②アプリケーションには資産情報を入力・保存することができ、 自分が入力したデータはいつでも参照できる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1430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①ECS on Fargate上でアプリケーションを稼働させる。アプリケーションまではALBをパブリックサブネットに配置することで通信を可能とする。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1430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1430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②資産情報を入力、保存、参照できるようAuroraでDBを構築する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</a:tr>
              <a:tr h="648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機能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ユーザ登録とログイン</a:t>
                      </a:r>
                      <a:endParaRPr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【一般】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①初回アクセス時は、氏名やメールアドレス、生年月日などの情報と、ログインパスワードをシステムに登録する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②２回目以降のアクセスでは、ログイン画面でメールアドレスとログインパスワードを入力し、認証されるとアプリケーションにアクセスすることができる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14300" lvl="0" marL="1714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①②Cognitoを利用し、認証機能を構築する（ログイン画面もCognitoで用意されているものを利用する）</a:t>
                      </a:r>
                      <a:endParaRPr b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7"/>
          <p:cNvSpPr txBox="1"/>
          <p:nvPr>
            <p:ph type="title"/>
          </p:nvPr>
        </p:nvSpPr>
        <p:spPr>
          <a:xfrm>
            <a:off x="108000" y="123750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ja" sz="1800">
                <a:latin typeface="Arial"/>
                <a:ea typeface="Arial"/>
                <a:cs typeface="Arial"/>
                <a:sym typeface="Arial"/>
              </a:rPr>
              <a:t>要件・設計マトリックス</a:t>
            </a:r>
            <a:r>
              <a:rPr lang="ja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（必須）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36" name="Google Shape;236;p47"/>
          <p:cNvGraphicFramePr/>
          <p:nvPr/>
        </p:nvGraphicFramePr>
        <p:xfrm>
          <a:off x="180000" y="55575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{BC1308DE-48A7-4B46-B808-E8ABD8969E6F}</a:tableStyleId>
              </a:tblPr>
              <a:tblGrid>
                <a:gridCol w="864000"/>
                <a:gridCol w="1440000"/>
                <a:gridCol w="3240000"/>
                <a:gridCol w="3240000"/>
              </a:tblGrid>
              <a:tr h="235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区分</a:t>
                      </a:r>
                      <a:endParaRPr/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項目</a:t>
                      </a:r>
                      <a:endParaRPr/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システム要件 （</a:t>
                      </a:r>
                      <a:r>
                        <a:rPr b="1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自分で記入</a:t>
                      </a: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）</a:t>
                      </a:r>
                      <a:endParaRPr b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設計方針（</a:t>
                      </a:r>
                      <a:r>
                        <a:rPr b="1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自分で記入</a:t>
                      </a: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）</a:t>
                      </a:r>
                      <a:endParaRPr/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8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機能</a:t>
                      </a:r>
                      <a:endParaRPr/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追加サービスへの登録</a:t>
                      </a:r>
                      <a:endParaRPr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【一般】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①弊社の銀行口座を持つ利用者は、追加サービスの適用を申請することができ、システムに口座番号を登録し、身分証明書画像をアップロードすることで申請が可能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②追加サービスの申請完了時、承認完了時に登録されたメールアドレスに対して通知メールが発行される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③追加サービスが承認されると、システムに口座情報や取引情報が反映され、より高度な資産管理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サービスを利用することができる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143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①身分証明書画像をS3に保存する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143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②申請完了時、承認勘定時にSESで一般ユーザーに対して通知メールを発信する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143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143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③Gonitoのカスタム属性を追加し、その属性によりサービスの利用可否を判断する機能を構築する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</a:tr>
              <a:tr h="648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機能</a:t>
                      </a:r>
                      <a:endParaRPr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社内向け管理者画面</a:t>
                      </a:r>
                      <a:endParaRPr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【業務担当者】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①追加サービスの利用申請の承認ができる</a:t>
                      </a:r>
                      <a:endParaRPr sz="9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②業務担当者向けのシステムは社内拠点用のグローバル IP アドレス以外からのアクセスを遮断する対策が必要</a:t>
                      </a:r>
                      <a:endParaRPr sz="9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③ユーザ登録者数や最終ログイン時刻を任意のタイミングで確認可能</a:t>
                      </a:r>
                      <a:endParaRPr sz="9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143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①アプリケーションに承認機能を実装する（Cognitoの属性を変更する）</a:t>
                      </a:r>
                      <a:endParaRPr sz="9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143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143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②ALBのリスナールールで社内向け管理者画面へのパスへのアクセスにIPアドレス制限をかける</a:t>
                      </a:r>
                      <a:endParaRPr sz="9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143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14300" lvl="0" marL="1714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③ユーザ登録者確認アクションでAuroraに登録されているユーザー数を取得し画面に表示する。最終ログイン時刻確認アクションでAuroraから入力されたユーザーの最終ログイン時刻を取得する</a:t>
                      </a:r>
                      <a:endParaRPr sz="9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143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8"/>
          <p:cNvSpPr txBox="1"/>
          <p:nvPr>
            <p:ph type="title"/>
          </p:nvPr>
        </p:nvSpPr>
        <p:spPr>
          <a:xfrm>
            <a:off x="108000" y="123750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ja" sz="1800">
                <a:latin typeface="Arial"/>
                <a:ea typeface="Arial"/>
                <a:cs typeface="Arial"/>
                <a:sym typeface="Arial"/>
              </a:rPr>
              <a:t>要件・設計マトリックス</a:t>
            </a:r>
            <a:r>
              <a:rPr lang="ja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（必須）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43" name="Google Shape;243;p48"/>
          <p:cNvGraphicFramePr/>
          <p:nvPr/>
        </p:nvGraphicFramePr>
        <p:xfrm>
          <a:off x="180000" y="55575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{BC1308DE-48A7-4B46-B808-E8ABD8969E6F}</a:tableStyleId>
              </a:tblPr>
              <a:tblGrid>
                <a:gridCol w="864000"/>
                <a:gridCol w="1440000"/>
                <a:gridCol w="3240000"/>
                <a:gridCol w="3240000"/>
              </a:tblGrid>
              <a:tr h="235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区分</a:t>
                      </a:r>
                      <a:endParaRPr/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項目</a:t>
                      </a:r>
                      <a:endParaRPr/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システム要件 （</a:t>
                      </a:r>
                      <a:r>
                        <a:rPr b="1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自分で記入</a:t>
                      </a: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）</a:t>
                      </a:r>
                      <a:endParaRPr b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設計方針（</a:t>
                      </a:r>
                      <a:r>
                        <a:rPr b="1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自分で記入</a:t>
                      </a: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）</a:t>
                      </a:r>
                      <a:endParaRPr/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8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機能</a:t>
                      </a:r>
                      <a:endParaRPr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システムのURL</a:t>
                      </a:r>
                      <a:endParaRPr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【一般・業務担当者】</a:t>
                      </a:r>
                      <a:endParaRPr sz="9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ユーザがシステムにアクセスする際の URL はカスタムドメイン(例：xxxassetstatus.com)を利用す</a:t>
                      </a:r>
                      <a:endParaRPr sz="9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る</a:t>
                      </a:r>
                      <a:endParaRPr sz="9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-1143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AWSのRoute53で独自ドメインを取得して利用する</a:t>
                      </a:r>
                      <a:endParaRPr b="0" sz="9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9"/>
          <p:cNvSpPr txBox="1"/>
          <p:nvPr>
            <p:ph type="title"/>
          </p:nvPr>
        </p:nvSpPr>
        <p:spPr>
          <a:xfrm>
            <a:off x="108000" y="123750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ja" sz="1800">
                <a:latin typeface="Arial"/>
                <a:ea typeface="Arial"/>
                <a:cs typeface="Arial"/>
                <a:sym typeface="Arial"/>
              </a:rPr>
              <a:t>要件・設計マトリックス</a:t>
            </a:r>
            <a:r>
              <a:rPr lang="ja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（必須）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50" name="Google Shape;250;p49"/>
          <p:cNvGraphicFramePr/>
          <p:nvPr/>
        </p:nvGraphicFramePr>
        <p:xfrm>
          <a:off x="180000" y="55575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{BC1308DE-48A7-4B46-B808-E8ABD8969E6F}</a:tableStyleId>
              </a:tblPr>
              <a:tblGrid>
                <a:gridCol w="864000"/>
                <a:gridCol w="1440000"/>
                <a:gridCol w="3240000"/>
                <a:gridCol w="3240000"/>
              </a:tblGrid>
              <a:tr h="235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区分</a:t>
                      </a:r>
                      <a:endParaRPr/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項目</a:t>
                      </a:r>
                      <a:endParaRPr/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システム要件 （</a:t>
                      </a:r>
                      <a:r>
                        <a:rPr b="1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自分で記入</a:t>
                      </a: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）</a:t>
                      </a:r>
                      <a:endParaRPr b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設計方針（</a:t>
                      </a:r>
                      <a:r>
                        <a:rPr b="1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自分で記入</a:t>
                      </a: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）</a:t>
                      </a:r>
                      <a:endParaRPr/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8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非機能</a:t>
                      </a:r>
                      <a:endParaRPr/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可用性・スケーラビリティ</a:t>
                      </a:r>
                      <a:endParaRPr/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①スケールアウトが可能な構成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②特定要素の単一障害により一般ユーザテストが中断しないよう構成要素を冗長化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143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①Fargate/Auroraのオートスケーリング機能を利用する</a:t>
                      </a:r>
                      <a:endParaRPr sz="9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143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143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②マルチAZ構成とすることでシステムを冗長化する</a:t>
                      </a:r>
                      <a:endParaRPr sz="9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143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</a:tr>
              <a:tr h="648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非機能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バックアップ</a:t>
                      </a:r>
                      <a:endParaRPr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利用者が登録したデータは毎日自動でバックアップ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※利用者の認証情報(ID/PASSWORD)に対するバックアップの考慮は不要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-1143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Auroraの自動バックアップ機能を利用し、毎日自動でバックアップを取得する。</a:t>
                      </a:r>
                      <a:endParaRPr b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648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非機能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データ保護</a:t>
                      </a:r>
                      <a:endParaRPr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個人情報を扱うため、転送中および保管時の両面でデータの安全性を保つ対策が必要</a:t>
                      </a:r>
                      <a:endParaRPr b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143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・ACMのSSL証明書を利用し、HTTPS通信を可能とすることで転送中のデータの安全性を保つ。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571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・AuroraにKMSを利用し、保管時のデータの安全性を保つ。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571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571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・パブリックサブネットと接続のあるプライベートサブネットとは別のプライベートサブネットにAuroraを置くことでDB層の安全性を保つ。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  <a:tr h="648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非機能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インフラ保護</a:t>
                      </a:r>
                      <a:endParaRPr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パッチ適用やソフトウェアの脆弱性診断など、サーバーやアプリケーションを保護する対策が必要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-1143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・ECRのセキュリティースキャンを利用し、脆弱性を検出する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143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143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・ECS on Fargateを利用することで、パッチ適用をAWS側に実施してもらう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143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0"/>
          <p:cNvSpPr txBox="1"/>
          <p:nvPr>
            <p:ph type="title"/>
          </p:nvPr>
        </p:nvSpPr>
        <p:spPr>
          <a:xfrm>
            <a:off x="108000" y="123750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ja" sz="1800">
                <a:latin typeface="Arial"/>
                <a:ea typeface="Arial"/>
                <a:cs typeface="Arial"/>
                <a:sym typeface="Arial"/>
              </a:rPr>
              <a:t>要件・設計マトリックス</a:t>
            </a:r>
            <a:r>
              <a:rPr lang="ja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（必須）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57" name="Google Shape;257;p50"/>
          <p:cNvGraphicFramePr/>
          <p:nvPr/>
        </p:nvGraphicFramePr>
        <p:xfrm>
          <a:off x="180000" y="55575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{BC1308DE-48A7-4B46-B808-E8ABD8969E6F}</a:tableStyleId>
              </a:tblPr>
              <a:tblGrid>
                <a:gridCol w="864000"/>
                <a:gridCol w="1440000"/>
                <a:gridCol w="3240000"/>
                <a:gridCol w="3240000"/>
              </a:tblGrid>
              <a:tr h="235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区分</a:t>
                      </a:r>
                      <a:endParaRPr/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項目</a:t>
                      </a:r>
                      <a:endParaRPr/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システム要件 （</a:t>
                      </a:r>
                      <a:r>
                        <a:rPr b="1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自分で記入</a:t>
                      </a: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）</a:t>
                      </a:r>
                      <a:endParaRPr b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設計方針（</a:t>
                      </a:r>
                      <a:r>
                        <a:rPr b="1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自分で記入</a:t>
                      </a: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）</a:t>
                      </a:r>
                      <a:endParaRPr/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8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非機能</a:t>
                      </a:r>
                      <a:endParaRPr/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ネットワーク保護</a:t>
                      </a:r>
                      <a:endParaRPr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①ファイアウォールなど、ネットワークを保護する対策が必要</a:t>
                      </a:r>
                      <a:endParaRPr sz="9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②ＡＷＳクラウド内からインターネットへの通信については、URL フィルタリングによるアクセス制御</a:t>
                      </a:r>
                      <a:endParaRPr sz="90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143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①AWS WAFを利用し、ネットワークを保護する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143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②Fargateから、NAT GWを経由するアウトバウンド通信について、NetworkFIrewallでURLフィルタリングを行う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</a:tr>
              <a:tr h="648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非機能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ログの収集・保管</a:t>
                      </a:r>
                      <a:endParaRPr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【システム管理者】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①システム管理者は障害発生時等に、収集・保管されたログを参照可能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②利用者やシステム管理者、業務担当者がシステムにアクセスした形跡を保管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-1143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①Cloudwatchでアプリケーションのログを収集する。ログをS3にバックアップする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143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143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②CloudTrailでアクセスログを管理する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1"/>
          <p:cNvSpPr txBox="1"/>
          <p:nvPr>
            <p:ph type="title"/>
          </p:nvPr>
        </p:nvSpPr>
        <p:spPr>
          <a:xfrm>
            <a:off x="108000" y="123750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ja" sz="1800">
                <a:latin typeface="Arial"/>
                <a:ea typeface="Arial"/>
                <a:cs typeface="Arial"/>
                <a:sym typeface="Arial"/>
              </a:rPr>
              <a:t>要件・設計マトリックス</a:t>
            </a:r>
            <a:r>
              <a:rPr lang="ja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（必須）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64" name="Google Shape;264;p51"/>
          <p:cNvGraphicFramePr/>
          <p:nvPr/>
        </p:nvGraphicFramePr>
        <p:xfrm>
          <a:off x="180000" y="55575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{BC1308DE-48A7-4B46-B808-E8ABD8969E6F}</a:tableStyleId>
              </a:tblPr>
              <a:tblGrid>
                <a:gridCol w="864000"/>
                <a:gridCol w="1440000"/>
                <a:gridCol w="3240000"/>
                <a:gridCol w="3240000"/>
              </a:tblGrid>
              <a:tr h="235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区分</a:t>
                      </a:r>
                      <a:endParaRPr/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項目</a:t>
                      </a:r>
                      <a:endParaRPr/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システム要件 （</a:t>
                      </a:r>
                      <a:r>
                        <a:rPr b="1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自分で記入</a:t>
                      </a: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）</a:t>
                      </a:r>
                      <a:endParaRPr b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設計方針（</a:t>
                      </a:r>
                      <a:r>
                        <a:rPr b="1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自分で記入</a:t>
                      </a:r>
                      <a:r>
                        <a:rPr b="0"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）</a:t>
                      </a:r>
                      <a:endParaRPr/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8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開発・運用</a:t>
                      </a:r>
                      <a:endParaRPr/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システム運行状況の把握</a:t>
                      </a:r>
                      <a:endParaRPr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【システム管理者】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①システム管理者はダッシュボードiなどを通じてシステムの稼働状況を確認可能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②システムに障害iiが発生した場合、システム管理者に通知される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③システムにセキュリティインシデントiが発生した場合、システム管理者に通知される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-1143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①システム管理者がマネジメントコンソールからCloudWatchを参照して稼働状況を確認する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143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143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②CloudWatchを利用し、エラーアラートを検知した場合に、SNSのメールサービスで通知する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143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143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③AWS </a:t>
                      </a:r>
                      <a:r>
                        <a:rPr lang="ja" sz="8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GuardDutyを利用し、AWS環境における脅威を検知する。検知した場合は</a:t>
                      </a: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SNSのメールサービス</a:t>
                      </a:r>
                      <a:r>
                        <a:rPr lang="ja" sz="8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で通知する</a:t>
                      </a:r>
                      <a:endParaRPr b="0" i="0"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2F2F2"/>
                    </a:solidFill>
                  </a:tcPr>
                </a:tc>
              </a:tr>
              <a:tr h="648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開発・運用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システム利用状況の確認</a:t>
                      </a:r>
                      <a:endParaRPr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【業務担当者】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クラウド利用料金が一定値を超えた場合、業務担当者に通知される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AWS BudgetsとSNSを連携し、クラウド料金が一定を超えた場合に、SNSのメールサービスで通知をする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648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開発・運用</a:t>
                      </a:r>
                      <a:endParaRPr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運用業務タスク負荷軽減</a:t>
                      </a:r>
                      <a:endParaRPr sz="9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【業務担当者】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利用者が追加サービス申請を行うと、業務担当者に通知される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900"/>
                        <a:buFont typeface="Arial"/>
                        <a:buNone/>
                      </a:pPr>
                      <a:r>
                        <a:rPr lang="ja" sz="90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S3に画像がアップロードされたことをトリガーにSNSメールを配信する。</a:t>
                      </a:r>
                      <a:endParaRPr sz="90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2"/>
          <p:cNvSpPr/>
          <p:nvPr/>
        </p:nvSpPr>
        <p:spPr>
          <a:xfrm>
            <a:off x="0" y="-19725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ja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ｖ</a:t>
            </a:r>
            <a:endParaRPr sz="14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70" name="Google Shape;270;p52"/>
          <p:cNvSpPr/>
          <p:nvPr/>
        </p:nvSpPr>
        <p:spPr>
          <a:xfrm>
            <a:off x="841800" y="104725"/>
            <a:ext cx="8194200" cy="4911000"/>
          </a:xfrm>
          <a:prstGeom prst="rect">
            <a:avLst/>
          </a:prstGeom>
          <a:noFill/>
          <a:ln cap="flat" cmpd="sng" w="12700">
            <a:solidFill>
              <a:srgbClr val="66666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4275" lIns="342900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52"/>
          <p:cNvSpPr/>
          <p:nvPr/>
        </p:nvSpPr>
        <p:spPr>
          <a:xfrm>
            <a:off x="1141375" y="228600"/>
            <a:ext cx="7795500" cy="4650000"/>
          </a:xfrm>
          <a:prstGeom prst="rect">
            <a:avLst/>
          </a:prstGeom>
          <a:noFill/>
          <a:ln cap="flat" cmpd="sng" w="12700">
            <a:solidFill>
              <a:srgbClr val="5B9CD5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t" bIns="34275" lIns="342900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5B9CD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52"/>
          <p:cNvSpPr/>
          <p:nvPr/>
        </p:nvSpPr>
        <p:spPr>
          <a:xfrm>
            <a:off x="1971925" y="324450"/>
            <a:ext cx="6013800" cy="4212600"/>
          </a:xfrm>
          <a:prstGeom prst="rect">
            <a:avLst/>
          </a:prstGeom>
          <a:noFill/>
          <a:ln cap="flat" cmpd="sng" w="12700">
            <a:solidFill>
              <a:srgbClr val="1E89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4275" lIns="342900" spcFirstLastPara="1" rIns="68575" wrap="square" tIns="6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E8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52"/>
          <p:cNvSpPr/>
          <p:nvPr/>
        </p:nvSpPr>
        <p:spPr>
          <a:xfrm>
            <a:off x="5145000" y="780325"/>
            <a:ext cx="2623200" cy="3698100"/>
          </a:xfrm>
          <a:prstGeom prst="rect">
            <a:avLst/>
          </a:prstGeom>
          <a:noFill/>
          <a:ln cap="flat" cmpd="sng" w="12700">
            <a:solidFill>
              <a:srgbClr val="5B9CD5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74" name="Google Shape;274;p52"/>
          <p:cNvSpPr txBox="1"/>
          <p:nvPr>
            <p:ph idx="12" type="sldNum"/>
          </p:nvPr>
        </p:nvSpPr>
        <p:spPr>
          <a:xfrm>
            <a:off x="4897550" y="2931419"/>
            <a:ext cx="15432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pic>
        <p:nvPicPr>
          <p:cNvPr id="275" name="Google Shape;27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975" y="132756"/>
            <a:ext cx="191700" cy="19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241015" y="923999"/>
            <a:ext cx="3524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52"/>
          <p:cNvSpPr txBox="1"/>
          <p:nvPr/>
        </p:nvSpPr>
        <p:spPr>
          <a:xfrm>
            <a:off x="90526" y="1284667"/>
            <a:ext cx="6723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一般ユーザー</a:t>
            </a:r>
            <a:endParaRPr sz="1100"/>
          </a:p>
        </p:txBody>
      </p:sp>
      <p:pic>
        <p:nvPicPr>
          <p:cNvPr id="278" name="Google Shape;278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07707" y="266513"/>
            <a:ext cx="191179" cy="19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81334" y="338020"/>
            <a:ext cx="191700" cy="19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52"/>
          <p:cNvSpPr txBox="1"/>
          <p:nvPr/>
        </p:nvSpPr>
        <p:spPr>
          <a:xfrm>
            <a:off x="1437756" y="299424"/>
            <a:ext cx="575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600">
                <a:solidFill>
                  <a:srgbClr val="367EBA"/>
                </a:solidFill>
                <a:latin typeface="Meiryo"/>
                <a:ea typeface="Meiryo"/>
                <a:cs typeface="Meiryo"/>
                <a:sym typeface="Meiryo"/>
              </a:rPr>
              <a:t>Tokyo Region</a:t>
            </a:r>
            <a:endParaRPr sz="600">
              <a:solidFill>
                <a:srgbClr val="367EBA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81" name="Google Shape;281;p52"/>
          <p:cNvSpPr txBox="1"/>
          <p:nvPr/>
        </p:nvSpPr>
        <p:spPr>
          <a:xfrm>
            <a:off x="2215884" y="345379"/>
            <a:ext cx="3525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268813"/>
                </a:solidFill>
                <a:latin typeface="Meiryo"/>
                <a:ea typeface="Meiryo"/>
                <a:cs typeface="Meiryo"/>
                <a:sym typeface="Meiryo"/>
              </a:rPr>
              <a:t>VPC</a:t>
            </a:r>
            <a:endParaRPr sz="700">
              <a:solidFill>
                <a:srgbClr val="268813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82" name="Google Shape;282;p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29446" y="885660"/>
            <a:ext cx="247650" cy="24765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283" name="Google Shape;283;p52"/>
          <p:cNvSpPr txBox="1"/>
          <p:nvPr/>
        </p:nvSpPr>
        <p:spPr>
          <a:xfrm>
            <a:off x="1674167" y="1156913"/>
            <a:ext cx="520500" cy="28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Internet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Gateway</a:t>
            </a:r>
            <a:endParaRPr sz="7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84" name="Google Shape;284;p52"/>
          <p:cNvSpPr/>
          <p:nvPr/>
        </p:nvSpPr>
        <p:spPr>
          <a:xfrm>
            <a:off x="2323850" y="780325"/>
            <a:ext cx="2623200" cy="3698100"/>
          </a:xfrm>
          <a:prstGeom prst="rect">
            <a:avLst/>
          </a:prstGeom>
          <a:noFill/>
          <a:ln cap="flat" cmpd="sng" w="12700">
            <a:solidFill>
              <a:srgbClr val="5B9CD5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85" name="Google Shape;285;p52"/>
          <p:cNvSpPr/>
          <p:nvPr/>
        </p:nvSpPr>
        <p:spPr>
          <a:xfrm>
            <a:off x="2569705" y="1081408"/>
            <a:ext cx="2294400" cy="499500"/>
          </a:xfrm>
          <a:prstGeom prst="rect">
            <a:avLst/>
          </a:prstGeom>
          <a:solidFill>
            <a:srgbClr val="1D8900">
              <a:alpha val="9800"/>
            </a:srgbClr>
          </a:solidFill>
          <a:ln>
            <a:noFill/>
          </a:ln>
        </p:spPr>
        <p:txBody>
          <a:bodyPr anchorCtr="0" anchor="t" bIns="34275" lIns="25375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286" name="Google Shape;286;p5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69789" y="1102791"/>
            <a:ext cx="205979" cy="205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5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66640" y="1207432"/>
            <a:ext cx="205979" cy="2059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52"/>
          <p:cNvCxnSpPr/>
          <p:nvPr/>
        </p:nvCxnSpPr>
        <p:spPr>
          <a:xfrm>
            <a:off x="2131100" y="1033500"/>
            <a:ext cx="29163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89" name="Google Shape;289;p5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378674" y="1517649"/>
            <a:ext cx="270000" cy="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52"/>
          <p:cNvSpPr txBox="1"/>
          <p:nvPr/>
        </p:nvSpPr>
        <p:spPr>
          <a:xfrm>
            <a:off x="8305458" y="1759730"/>
            <a:ext cx="4608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Cognito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1" name="Google Shape;291;p52"/>
          <p:cNvCxnSpPr/>
          <p:nvPr/>
        </p:nvCxnSpPr>
        <p:spPr>
          <a:xfrm flipH="1">
            <a:off x="5385058" y="1657148"/>
            <a:ext cx="2923500" cy="600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med" w="med" type="triangle"/>
            <a:tailEnd len="sm" w="sm" type="none"/>
          </a:ln>
        </p:spPr>
      </p:cxnSp>
      <p:pic>
        <p:nvPicPr>
          <p:cNvPr id="292" name="Google Shape;292;p5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372389" y="780200"/>
            <a:ext cx="270000" cy="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52"/>
          <p:cNvSpPr txBox="1"/>
          <p:nvPr/>
        </p:nvSpPr>
        <p:spPr>
          <a:xfrm>
            <a:off x="8196251" y="1044950"/>
            <a:ext cx="672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S3 Bucket</a:t>
            </a:r>
            <a:br>
              <a:rPr lang="ja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ja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(ログ保存)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52"/>
          <p:cNvSpPr/>
          <p:nvPr/>
        </p:nvSpPr>
        <p:spPr>
          <a:xfrm>
            <a:off x="2566401" y="2299712"/>
            <a:ext cx="2294400" cy="869700"/>
          </a:xfrm>
          <a:prstGeom prst="rect">
            <a:avLst/>
          </a:prstGeom>
          <a:solidFill>
            <a:srgbClr val="007CBC">
              <a:alpha val="9800"/>
            </a:srgbClr>
          </a:solidFill>
          <a:ln>
            <a:noFill/>
          </a:ln>
        </p:spPr>
        <p:txBody>
          <a:bodyPr anchorCtr="0" anchor="t" bIns="34275" lIns="25375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>
                <a:solidFill>
                  <a:srgbClr val="5B9CD5"/>
                </a:solidFill>
                <a:latin typeface="Arial"/>
                <a:ea typeface="Arial"/>
                <a:cs typeface="Arial"/>
                <a:sym typeface="Arial"/>
              </a:rPr>
              <a:t>Private subnet</a:t>
            </a:r>
            <a:endParaRPr sz="1100"/>
          </a:p>
        </p:txBody>
      </p:sp>
      <p:pic>
        <p:nvPicPr>
          <p:cNvPr id="295" name="Google Shape;295;p5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572260" y="2304361"/>
            <a:ext cx="205978" cy="2059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6" name="Google Shape;296;p52"/>
          <p:cNvCxnSpPr/>
          <p:nvPr/>
        </p:nvCxnSpPr>
        <p:spPr>
          <a:xfrm flipH="1">
            <a:off x="5046725" y="1021575"/>
            <a:ext cx="5700" cy="148860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7" name="Google Shape;297;p52"/>
          <p:cNvCxnSpPr/>
          <p:nvPr/>
        </p:nvCxnSpPr>
        <p:spPr>
          <a:xfrm rot="10800000">
            <a:off x="5212925" y="1032225"/>
            <a:ext cx="3103200" cy="930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298" name="Google Shape;298;p52"/>
          <p:cNvCxnSpPr/>
          <p:nvPr/>
        </p:nvCxnSpPr>
        <p:spPr>
          <a:xfrm>
            <a:off x="5208675" y="1039525"/>
            <a:ext cx="8100" cy="74370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9" name="Google Shape;299;p52"/>
          <p:cNvCxnSpPr/>
          <p:nvPr/>
        </p:nvCxnSpPr>
        <p:spPr>
          <a:xfrm rot="10800000">
            <a:off x="656900" y="1021600"/>
            <a:ext cx="1121700" cy="390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med" w="med" type="triangle"/>
            <a:tailEnd len="sm" w="sm" type="none"/>
          </a:ln>
        </p:spPr>
      </p:cxnSp>
      <p:pic>
        <p:nvPicPr>
          <p:cNvPr id="300" name="Google Shape;300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194040" y="3521286"/>
            <a:ext cx="3524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52"/>
          <p:cNvSpPr txBox="1"/>
          <p:nvPr/>
        </p:nvSpPr>
        <p:spPr>
          <a:xfrm>
            <a:off x="-41688" y="3896800"/>
            <a:ext cx="8283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システム管理者</a:t>
            </a:r>
            <a:endParaRPr sz="1100"/>
          </a:p>
        </p:txBody>
      </p:sp>
      <p:pic>
        <p:nvPicPr>
          <p:cNvPr id="302" name="Google Shape;302;p5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364426" y="2725713"/>
            <a:ext cx="270000" cy="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2"/>
          <p:cNvSpPr txBox="1"/>
          <p:nvPr/>
        </p:nvSpPr>
        <p:spPr>
          <a:xfrm>
            <a:off x="8104988" y="2973138"/>
            <a:ext cx="780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S3 Bucket</a:t>
            </a:r>
            <a:br>
              <a:rPr lang="ja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ja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ja" sz="700"/>
              <a:t>ログ/ファイル</a:t>
            </a:r>
            <a:r>
              <a:rPr lang="ja"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4" name="Google Shape;304;p52"/>
          <p:cNvCxnSpPr/>
          <p:nvPr/>
        </p:nvCxnSpPr>
        <p:spPr>
          <a:xfrm rot="10800000">
            <a:off x="6409013" y="2867263"/>
            <a:ext cx="1858200" cy="270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med" w="med" type="triangle"/>
            <a:tailEnd len="sm" w="sm" type="none"/>
          </a:ln>
        </p:spPr>
      </p:cxnSp>
      <p:pic>
        <p:nvPicPr>
          <p:cNvPr id="305" name="Google Shape;305;p5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358937" y="3536224"/>
            <a:ext cx="311700" cy="311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6" name="Google Shape;306;p52"/>
          <p:cNvCxnSpPr/>
          <p:nvPr/>
        </p:nvCxnSpPr>
        <p:spPr>
          <a:xfrm flipH="1" rot="10800000">
            <a:off x="1258050" y="3069000"/>
            <a:ext cx="1721400" cy="930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med" w="med" type="triangle"/>
            <a:tailEnd len="sm" w="sm" type="none"/>
          </a:ln>
        </p:spPr>
      </p:cxnSp>
      <p:pic>
        <p:nvPicPr>
          <p:cNvPr id="307" name="Google Shape;307;p5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66724" y="885638"/>
            <a:ext cx="24765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209702" y="2351770"/>
            <a:ext cx="3524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52"/>
          <p:cNvSpPr txBox="1"/>
          <p:nvPr/>
        </p:nvSpPr>
        <p:spPr>
          <a:xfrm>
            <a:off x="85504" y="2727304"/>
            <a:ext cx="5964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chemeClr val="dk1"/>
                </a:solidFill>
              </a:rPr>
              <a:t>業務担当者</a:t>
            </a:r>
            <a:endParaRPr sz="1100"/>
          </a:p>
        </p:txBody>
      </p:sp>
      <p:cxnSp>
        <p:nvCxnSpPr>
          <p:cNvPr id="310" name="Google Shape;310;p52"/>
          <p:cNvCxnSpPr/>
          <p:nvPr/>
        </p:nvCxnSpPr>
        <p:spPr>
          <a:xfrm>
            <a:off x="761100" y="1025500"/>
            <a:ext cx="1500" cy="264630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1" name="Google Shape;311;p52"/>
          <p:cNvSpPr txBox="1"/>
          <p:nvPr/>
        </p:nvSpPr>
        <p:spPr>
          <a:xfrm>
            <a:off x="8023250" y="4590225"/>
            <a:ext cx="977400" cy="21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AWS CloudTrail</a:t>
            </a:r>
            <a:endParaRPr sz="1000"/>
          </a:p>
        </p:txBody>
      </p:sp>
      <p:cxnSp>
        <p:nvCxnSpPr>
          <p:cNvPr id="312" name="Google Shape;312;p52"/>
          <p:cNvCxnSpPr/>
          <p:nvPr/>
        </p:nvCxnSpPr>
        <p:spPr>
          <a:xfrm rot="10800000">
            <a:off x="2572250" y="5143500"/>
            <a:ext cx="720000" cy="360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313" name="Google Shape;313;p52"/>
          <p:cNvCxnSpPr/>
          <p:nvPr/>
        </p:nvCxnSpPr>
        <p:spPr>
          <a:xfrm>
            <a:off x="3693375" y="3276775"/>
            <a:ext cx="2747700" cy="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14" name="Google Shape;314;p5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82475" y="2961975"/>
            <a:ext cx="311700" cy="31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2"/>
          <p:cNvSpPr txBox="1"/>
          <p:nvPr/>
        </p:nvSpPr>
        <p:spPr>
          <a:xfrm>
            <a:off x="683888" y="3364175"/>
            <a:ext cx="720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cloudwatch</a:t>
            </a:r>
            <a:endParaRPr sz="1000"/>
          </a:p>
        </p:txBody>
      </p:sp>
      <p:cxnSp>
        <p:nvCxnSpPr>
          <p:cNvPr id="316" name="Google Shape;316;p52"/>
          <p:cNvCxnSpPr/>
          <p:nvPr/>
        </p:nvCxnSpPr>
        <p:spPr>
          <a:xfrm rot="10800000">
            <a:off x="3867025" y="3811550"/>
            <a:ext cx="2457900" cy="60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317" name="Google Shape;317;p52"/>
          <p:cNvCxnSpPr/>
          <p:nvPr/>
        </p:nvCxnSpPr>
        <p:spPr>
          <a:xfrm flipH="1" rot="10800000">
            <a:off x="557965" y="3794398"/>
            <a:ext cx="768000" cy="630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318" name="Google Shape;318;p52"/>
          <p:cNvCxnSpPr/>
          <p:nvPr/>
        </p:nvCxnSpPr>
        <p:spPr>
          <a:xfrm rot="10800000">
            <a:off x="595200" y="3671796"/>
            <a:ext cx="165900" cy="270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9" name="Google Shape;319;p52"/>
          <p:cNvSpPr txBox="1"/>
          <p:nvPr/>
        </p:nvSpPr>
        <p:spPr>
          <a:xfrm>
            <a:off x="2830852" y="1101813"/>
            <a:ext cx="828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>
                <a:solidFill>
                  <a:srgbClr val="1E8900"/>
                </a:solidFill>
              </a:rPr>
              <a:t>Public subnet</a:t>
            </a:r>
            <a:endParaRPr sz="700">
              <a:solidFill>
                <a:srgbClr val="268813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20" name="Google Shape;320;p52"/>
          <p:cNvSpPr/>
          <p:nvPr/>
        </p:nvSpPr>
        <p:spPr>
          <a:xfrm>
            <a:off x="2565238" y="3355200"/>
            <a:ext cx="2294400" cy="869700"/>
          </a:xfrm>
          <a:prstGeom prst="rect">
            <a:avLst/>
          </a:prstGeom>
          <a:solidFill>
            <a:srgbClr val="007CBC">
              <a:alpha val="9800"/>
            </a:srgbClr>
          </a:solidFill>
          <a:ln>
            <a:noFill/>
          </a:ln>
        </p:spPr>
        <p:txBody>
          <a:bodyPr anchorCtr="0" anchor="t" bIns="34275" lIns="25375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>
                <a:solidFill>
                  <a:srgbClr val="5B9CD5"/>
                </a:solidFill>
                <a:latin typeface="Arial"/>
                <a:ea typeface="Arial"/>
                <a:cs typeface="Arial"/>
                <a:sym typeface="Arial"/>
              </a:rPr>
              <a:t>Private subnet</a:t>
            </a:r>
            <a:endParaRPr sz="1100"/>
          </a:p>
        </p:txBody>
      </p:sp>
      <p:pic>
        <p:nvPicPr>
          <p:cNvPr id="321" name="Google Shape;321;p5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570722" y="3355461"/>
            <a:ext cx="205978" cy="20597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2"/>
          <p:cNvSpPr/>
          <p:nvPr/>
        </p:nvSpPr>
        <p:spPr>
          <a:xfrm>
            <a:off x="5233263" y="1111350"/>
            <a:ext cx="2294400" cy="499500"/>
          </a:xfrm>
          <a:prstGeom prst="rect">
            <a:avLst/>
          </a:prstGeom>
          <a:solidFill>
            <a:srgbClr val="1D8900">
              <a:alpha val="9800"/>
            </a:srgbClr>
          </a:solidFill>
          <a:ln>
            <a:noFill/>
          </a:ln>
        </p:spPr>
        <p:txBody>
          <a:bodyPr anchorCtr="0" anchor="t" bIns="34275" lIns="25375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3" name="Google Shape;323;p52"/>
          <p:cNvSpPr/>
          <p:nvPr/>
        </p:nvSpPr>
        <p:spPr>
          <a:xfrm>
            <a:off x="5266251" y="2290562"/>
            <a:ext cx="2294400" cy="869700"/>
          </a:xfrm>
          <a:prstGeom prst="rect">
            <a:avLst/>
          </a:prstGeom>
          <a:solidFill>
            <a:srgbClr val="007CBC">
              <a:alpha val="9800"/>
            </a:srgbClr>
          </a:solidFill>
          <a:ln>
            <a:noFill/>
          </a:ln>
        </p:spPr>
        <p:txBody>
          <a:bodyPr anchorCtr="0" anchor="t" bIns="34275" lIns="25375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>
                <a:solidFill>
                  <a:srgbClr val="5B9CD5"/>
                </a:solidFill>
                <a:latin typeface="Arial"/>
                <a:ea typeface="Arial"/>
                <a:cs typeface="Arial"/>
                <a:sym typeface="Arial"/>
              </a:rPr>
              <a:t>Private subnet</a:t>
            </a:r>
            <a:endParaRPr sz="1100"/>
          </a:p>
        </p:txBody>
      </p:sp>
      <p:pic>
        <p:nvPicPr>
          <p:cNvPr id="324" name="Google Shape;324;p5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256097" y="2298786"/>
            <a:ext cx="205978" cy="2059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5" name="Google Shape;325;p52"/>
          <p:cNvGrpSpPr/>
          <p:nvPr/>
        </p:nvGrpSpPr>
        <p:grpSpPr>
          <a:xfrm>
            <a:off x="2936158" y="2510232"/>
            <a:ext cx="4205561" cy="574052"/>
            <a:chOff x="2960450" y="2553410"/>
            <a:chExt cx="4152000" cy="505505"/>
          </a:xfrm>
        </p:grpSpPr>
        <p:grpSp>
          <p:nvGrpSpPr>
            <p:cNvPr id="326" name="Google Shape;326;p52"/>
            <p:cNvGrpSpPr/>
            <p:nvPr/>
          </p:nvGrpSpPr>
          <p:grpSpPr>
            <a:xfrm>
              <a:off x="2960449" y="2558215"/>
              <a:ext cx="4152000" cy="500700"/>
              <a:chOff x="2955175" y="2104353"/>
              <a:chExt cx="4152000" cy="500700"/>
            </a:xfrm>
          </p:grpSpPr>
          <p:sp>
            <p:nvSpPr>
              <p:cNvPr id="327" name="Google Shape;327;p52"/>
              <p:cNvSpPr/>
              <p:nvPr/>
            </p:nvSpPr>
            <p:spPr>
              <a:xfrm>
                <a:off x="2955174" y="2104353"/>
                <a:ext cx="4152000" cy="5007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rgbClr val="D86613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68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rgbClr val="D8661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28" name="Google Shape;328;p52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3569219" y="2269993"/>
                <a:ext cx="270000" cy="27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9" name="Google Shape;329;p52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6296748" y="2269993"/>
                <a:ext cx="270000" cy="27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0" name="Google Shape;330;p52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4029050" y="2267498"/>
                <a:ext cx="270000" cy="270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1" name="Google Shape;331;p52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5775685" y="2272345"/>
                <a:ext cx="270000" cy="270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32" name="Google Shape;332;p52"/>
            <p:cNvSpPr txBox="1"/>
            <p:nvPr/>
          </p:nvSpPr>
          <p:spPr>
            <a:xfrm>
              <a:off x="3066387" y="2562863"/>
              <a:ext cx="1423800" cy="183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34275" lIns="0" spcFirstLastPara="1" rIns="0" wrap="square" tIns="3427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900">
                  <a:solidFill>
                    <a:schemeClr val="dk1"/>
                  </a:solidFill>
                </a:rPr>
                <a:t>ECS Service (Fargate)</a:t>
              </a:r>
              <a:endParaRPr sz="7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pic>
          <p:nvPicPr>
            <p:cNvPr id="333" name="Google Shape;333;p52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2964825" y="2553410"/>
              <a:ext cx="184714" cy="1847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4" name="Google Shape;334;p52"/>
          <p:cNvSpPr/>
          <p:nvPr/>
        </p:nvSpPr>
        <p:spPr>
          <a:xfrm>
            <a:off x="5265676" y="3371637"/>
            <a:ext cx="2294400" cy="869700"/>
          </a:xfrm>
          <a:prstGeom prst="rect">
            <a:avLst/>
          </a:prstGeom>
          <a:solidFill>
            <a:srgbClr val="007CBC">
              <a:alpha val="9800"/>
            </a:srgbClr>
          </a:solidFill>
          <a:ln>
            <a:noFill/>
          </a:ln>
        </p:spPr>
        <p:txBody>
          <a:bodyPr anchorCtr="0" anchor="t" bIns="34275" lIns="25375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>
                <a:solidFill>
                  <a:srgbClr val="5B9CD5"/>
                </a:solidFill>
                <a:latin typeface="Arial"/>
                <a:ea typeface="Arial"/>
                <a:cs typeface="Arial"/>
                <a:sym typeface="Arial"/>
              </a:rPr>
              <a:t>Private subnet</a:t>
            </a:r>
            <a:endParaRPr sz="1100"/>
          </a:p>
        </p:txBody>
      </p:sp>
      <p:pic>
        <p:nvPicPr>
          <p:cNvPr id="335" name="Google Shape;335;p5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270822" y="3371661"/>
            <a:ext cx="205978" cy="205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5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525738" y="3642650"/>
            <a:ext cx="311700" cy="31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2"/>
          <p:cNvSpPr txBox="1"/>
          <p:nvPr/>
        </p:nvSpPr>
        <p:spPr>
          <a:xfrm>
            <a:off x="3478339" y="3950267"/>
            <a:ext cx="406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Aurora</a:t>
            </a:r>
            <a:endParaRPr sz="7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(マスタ)</a:t>
            </a:r>
            <a:endParaRPr sz="7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338" name="Google Shape;338;p5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6354488" y="3642975"/>
            <a:ext cx="311700" cy="31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2"/>
          <p:cNvSpPr txBox="1"/>
          <p:nvPr/>
        </p:nvSpPr>
        <p:spPr>
          <a:xfrm>
            <a:off x="6206481" y="3941925"/>
            <a:ext cx="596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Aurora</a:t>
            </a:r>
            <a:endParaRPr sz="7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(レプリカ)</a:t>
            </a:r>
            <a:endParaRPr sz="7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cxnSp>
        <p:nvCxnSpPr>
          <p:cNvPr id="340" name="Google Shape;340;p52"/>
          <p:cNvCxnSpPr/>
          <p:nvPr/>
        </p:nvCxnSpPr>
        <p:spPr>
          <a:xfrm flipH="1">
            <a:off x="3676794" y="2979988"/>
            <a:ext cx="1800" cy="63450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41" name="Google Shape;341;p52"/>
          <p:cNvCxnSpPr/>
          <p:nvPr/>
        </p:nvCxnSpPr>
        <p:spPr>
          <a:xfrm flipH="1">
            <a:off x="6449273" y="2967621"/>
            <a:ext cx="900" cy="30930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2" name="Google Shape;342;p52"/>
          <p:cNvCxnSpPr/>
          <p:nvPr/>
        </p:nvCxnSpPr>
        <p:spPr>
          <a:xfrm flipH="1">
            <a:off x="5932298" y="2967621"/>
            <a:ext cx="900" cy="30930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3" name="Google Shape;343;p52"/>
          <p:cNvCxnSpPr/>
          <p:nvPr/>
        </p:nvCxnSpPr>
        <p:spPr>
          <a:xfrm>
            <a:off x="4165573" y="2967621"/>
            <a:ext cx="600" cy="30120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44" name="Google Shape;344;p52"/>
          <p:cNvGrpSpPr/>
          <p:nvPr/>
        </p:nvGrpSpPr>
        <p:grpSpPr>
          <a:xfrm>
            <a:off x="7840958" y="1498048"/>
            <a:ext cx="311700" cy="301200"/>
            <a:chOff x="6270775" y="-660625"/>
            <a:chExt cx="311700" cy="301200"/>
          </a:xfrm>
        </p:grpSpPr>
        <p:sp>
          <p:nvSpPr>
            <p:cNvPr id="345" name="Google Shape;345;p52"/>
            <p:cNvSpPr/>
            <p:nvPr/>
          </p:nvSpPr>
          <p:spPr>
            <a:xfrm>
              <a:off x="6270775" y="-660625"/>
              <a:ext cx="311700" cy="30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46" name="Google Shape;346;p52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6288050" y="-658350"/>
              <a:ext cx="292175" cy="2921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7" name="Google Shape;347;p52"/>
          <p:cNvGrpSpPr/>
          <p:nvPr/>
        </p:nvGrpSpPr>
        <p:grpSpPr>
          <a:xfrm>
            <a:off x="7837500" y="904313"/>
            <a:ext cx="311700" cy="301200"/>
            <a:chOff x="6270775" y="-660625"/>
            <a:chExt cx="311700" cy="301200"/>
          </a:xfrm>
        </p:grpSpPr>
        <p:sp>
          <p:nvSpPr>
            <p:cNvPr id="348" name="Google Shape;348;p52"/>
            <p:cNvSpPr/>
            <p:nvPr/>
          </p:nvSpPr>
          <p:spPr>
            <a:xfrm>
              <a:off x="6270775" y="-660625"/>
              <a:ext cx="311700" cy="30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49" name="Google Shape;349;p52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6288050" y="-658350"/>
              <a:ext cx="292175" cy="2921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0" name="Google Shape;350;p52"/>
          <p:cNvGrpSpPr/>
          <p:nvPr/>
        </p:nvGrpSpPr>
        <p:grpSpPr>
          <a:xfrm>
            <a:off x="7806763" y="2732875"/>
            <a:ext cx="311700" cy="301200"/>
            <a:chOff x="6270775" y="-660625"/>
            <a:chExt cx="311700" cy="301200"/>
          </a:xfrm>
        </p:grpSpPr>
        <p:sp>
          <p:nvSpPr>
            <p:cNvPr id="351" name="Google Shape;351;p52"/>
            <p:cNvSpPr/>
            <p:nvPr/>
          </p:nvSpPr>
          <p:spPr>
            <a:xfrm>
              <a:off x="6270775" y="-660625"/>
              <a:ext cx="311700" cy="30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52" name="Google Shape;352;p52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6288050" y="-658350"/>
              <a:ext cx="292175" cy="2921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3" name="Google Shape;353;p5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8354300" y="2217413"/>
            <a:ext cx="270000" cy="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52"/>
          <p:cNvSpPr txBox="1"/>
          <p:nvPr/>
        </p:nvSpPr>
        <p:spPr>
          <a:xfrm>
            <a:off x="8277000" y="2489357"/>
            <a:ext cx="4608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/>
              <a:t>ECR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5" name="Google Shape;355;p52"/>
          <p:cNvCxnSpPr/>
          <p:nvPr/>
        </p:nvCxnSpPr>
        <p:spPr>
          <a:xfrm>
            <a:off x="6457425" y="2347425"/>
            <a:ext cx="1881000" cy="810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6" name="Google Shape;356;p52"/>
          <p:cNvCxnSpPr/>
          <p:nvPr/>
        </p:nvCxnSpPr>
        <p:spPr>
          <a:xfrm flipH="1">
            <a:off x="6449319" y="2355263"/>
            <a:ext cx="1500" cy="20040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357" name="Google Shape;357;p52"/>
          <p:cNvGrpSpPr/>
          <p:nvPr/>
        </p:nvGrpSpPr>
        <p:grpSpPr>
          <a:xfrm>
            <a:off x="1819125" y="2923963"/>
            <a:ext cx="311700" cy="301200"/>
            <a:chOff x="6270775" y="-660625"/>
            <a:chExt cx="311700" cy="301200"/>
          </a:xfrm>
        </p:grpSpPr>
        <p:sp>
          <p:nvSpPr>
            <p:cNvPr id="358" name="Google Shape;358;p52"/>
            <p:cNvSpPr/>
            <p:nvPr/>
          </p:nvSpPr>
          <p:spPr>
            <a:xfrm>
              <a:off x="6270775" y="-660625"/>
              <a:ext cx="311700" cy="30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59" name="Google Shape;359;p52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6288050" y="-658350"/>
              <a:ext cx="292175" cy="29217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60" name="Google Shape;360;p52"/>
          <p:cNvCxnSpPr/>
          <p:nvPr/>
        </p:nvCxnSpPr>
        <p:spPr>
          <a:xfrm>
            <a:off x="1425162" y="3962304"/>
            <a:ext cx="3600" cy="36270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med" w="med" type="triangle"/>
            <a:tailEnd len="sm" w="sm" type="none"/>
          </a:ln>
        </p:spPr>
      </p:cxnSp>
      <p:sp>
        <p:nvSpPr>
          <p:cNvPr id="361" name="Google Shape;361;p52"/>
          <p:cNvSpPr txBox="1"/>
          <p:nvPr/>
        </p:nvSpPr>
        <p:spPr>
          <a:xfrm>
            <a:off x="1299040" y="3803200"/>
            <a:ext cx="460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SNS</a:t>
            </a:r>
            <a:endParaRPr sz="1000"/>
          </a:p>
        </p:txBody>
      </p:sp>
      <p:sp>
        <p:nvSpPr>
          <p:cNvPr id="362" name="Google Shape;362;p52"/>
          <p:cNvSpPr txBox="1"/>
          <p:nvPr/>
        </p:nvSpPr>
        <p:spPr>
          <a:xfrm>
            <a:off x="899583" y="4575654"/>
            <a:ext cx="720000" cy="21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dk1"/>
                </a:solidFill>
              </a:rPr>
              <a:t>GuardDuty</a:t>
            </a:r>
            <a:endParaRPr sz="400"/>
          </a:p>
        </p:txBody>
      </p:sp>
      <p:sp>
        <p:nvSpPr>
          <p:cNvPr id="363" name="Google Shape;363;p52"/>
          <p:cNvSpPr txBox="1"/>
          <p:nvPr/>
        </p:nvSpPr>
        <p:spPr>
          <a:xfrm>
            <a:off x="1410083" y="4575654"/>
            <a:ext cx="720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dk1"/>
                </a:solidFill>
              </a:rPr>
              <a:t>Budgets</a:t>
            </a:r>
            <a:endParaRPr sz="100"/>
          </a:p>
        </p:txBody>
      </p:sp>
      <p:pic>
        <p:nvPicPr>
          <p:cNvPr id="364" name="Google Shape;364;p5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167908" y="4321429"/>
            <a:ext cx="311700" cy="311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5" name="Google Shape;365;p52"/>
          <p:cNvCxnSpPr/>
          <p:nvPr/>
        </p:nvCxnSpPr>
        <p:spPr>
          <a:xfrm>
            <a:off x="1591495" y="3962291"/>
            <a:ext cx="3600" cy="36270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med" w="med" type="triangle"/>
            <a:tailEnd len="sm" w="sm" type="none"/>
          </a:ln>
        </p:spPr>
      </p:cxnSp>
      <p:pic>
        <p:nvPicPr>
          <p:cNvPr id="366" name="Google Shape;366;p5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525721" y="4314167"/>
            <a:ext cx="311700" cy="31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2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8355975" y="4330350"/>
            <a:ext cx="308500" cy="308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8" name="Google Shape;368;p52"/>
          <p:cNvCxnSpPr/>
          <p:nvPr/>
        </p:nvCxnSpPr>
        <p:spPr>
          <a:xfrm>
            <a:off x="1674450" y="2627825"/>
            <a:ext cx="1250100" cy="810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med" w="med" type="triangle"/>
            <a:tailEnd len="sm" w="sm" type="none"/>
          </a:ln>
        </p:spPr>
      </p:cxnSp>
      <p:grpSp>
        <p:nvGrpSpPr>
          <p:cNvPr id="369" name="Google Shape;369;p52"/>
          <p:cNvGrpSpPr/>
          <p:nvPr/>
        </p:nvGrpSpPr>
        <p:grpSpPr>
          <a:xfrm>
            <a:off x="1818975" y="2488475"/>
            <a:ext cx="311700" cy="301200"/>
            <a:chOff x="6270775" y="-660625"/>
            <a:chExt cx="311700" cy="301200"/>
          </a:xfrm>
        </p:grpSpPr>
        <p:sp>
          <p:nvSpPr>
            <p:cNvPr id="370" name="Google Shape;370;p52"/>
            <p:cNvSpPr/>
            <p:nvPr/>
          </p:nvSpPr>
          <p:spPr>
            <a:xfrm>
              <a:off x="6270775" y="-660625"/>
              <a:ext cx="311700" cy="30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71" name="Google Shape;371;p52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6288050" y="-658350"/>
              <a:ext cx="292175" cy="29217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72" name="Google Shape;372;p52"/>
          <p:cNvCxnSpPr/>
          <p:nvPr/>
        </p:nvCxnSpPr>
        <p:spPr>
          <a:xfrm rot="10800000">
            <a:off x="627600" y="2419679"/>
            <a:ext cx="133500" cy="60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3" name="Google Shape;373;p52"/>
          <p:cNvSpPr txBox="1"/>
          <p:nvPr/>
        </p:nvSpPr>
        <p:spPr>
          <a:xfrm>
            <a:off x="1312228" y="2629324"/>
            <a:ext cx="460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/>
              <a:t>SES</a:t>
            </a:r>
            <a:endParaRPr sz="1000"/>
          </a:p>
        </p:txBody>
      </p:sp>
      <p:cxnSp>
        <p:nvCxnSpPr>
          <p:cNvPr id="374" name="Google Shape;374;p52"/>
          <p:cNvCxnSpPr/>
          <p:nvPr/>
        </p:nvCxnSpPr>
        <p:spPr>
          <a:xfrm>
            <a:off x="421958" y="1522721"/>
            <a:ext cx="5400" cy="37140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med" w="med" type="triangle"/>
            <a:tailEnd len="sm" w="sm" type="none"/>
          </a:ln>
        </p:spPr>
      </p:cxnSp>
      <p:pic>
        <p:nvPicPr>
          <p:cNvPr id="375" name="Google Shape;375;p52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873651" y="1247995"/>
            <a:ext cx="233800" cy="2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2"/>
          <p:cNvSpPr txBox="1"/>
          <p:nvPr/>
        </p:nvSpPr>
        <p:spPr>
          <a:xfrm>
            <a:off x="799150" y="1437466"/>
            <a:ext cx="406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/>
              <a:t>ACM</a:t>
            </a:r>
            <a:endParaRPr sz="700"/>
          </a:p>
        </p:txBody>
      </p:sp>
      <p:sp>
        <p:nvSpPr>
          <p:cNvPr id="377" name="Google Shape;377;p52"/>
          <p:cNvSpPr txBox="1"/>
          <p:nvPr/>
        </p:nvSpPr>
        <p:spPr>
          <a:xfrm>
            <a:off x="761100" y="1076896"/>
            <a:ext cx="520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/>
              <a:t>Route53</a:t>
            </a:r>
            <a:endParaRPr sz="700"/>
          </a:p>
        </p:txBody>
      </p:sp>
      <p:pic>
        <p:nvPicPr>
          <p:cNvPr id="378" name="Google Shape;378;p52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8365650" y="3378050"/>
            <a:ext cx="270000" cy="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52"/>
          <p:cNvSpPr txBox="1"/>
          <p:nvPr/>
        </p:nvSpPr>
        <p:spPr>
          <a:xfrm>
            <a:off x="8161048" y="3645288"/>
            <a:ext cx="6723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/>
              <a:t>KMS</a:t>
            </a:r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52"/>
          <p:cNvCxnSpPr/>
          <p:nvPr/>
        </p:nvCxnSpPr>
        <p:spPr>
          <a:xfrm flipH="1">
            <a:off x="3679400" y="2139450"/>
            <a:ext cx="3600" cy="37050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med" w="med" type="triangle"/>
            <a:tailEnd len="sm" w="sm" type="none"/>
          </a:ln>
        </p:spPr>
      </p:cxnSp>
      <p:sp>
        <p:nvSpPr>
          <p:cNvPr id="381" name="Google Shape;381;p52"/>
          <p:cNvSpPr/>
          <p:nvPr/>
        </p:nvSpPr>
        <p:spPr>
          <a:xfrm>
            <a:off x="2566888" y="1718208"/>
            <a:ext cx="2294400" cy="499500"/>
          </a:xfrm>
          <a:prstGeom prst="rect">
            <a:avLst/>
          </a:prstGeom>
          <a:solidFill>
            <a:srgbClr val="1D8900">
              <a:alpha val="9800"/>
            </a:srgbClr>
          </a:solidFill>
          <a:ln>
            <a:noFill/>
          </a:ln>
        </p:spPr>
        <p:txBody>
          <a:bodyPr anchorCtr="0" anchor="t" bIns="34275" lIns="25375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82" name="Google Shape;382;p52"/>
          <p:cNvSpPr/>
          <p:nvPr/>
        </p:nvSpPr>
        <p:spPr>
          <a:xfrm>
            <a:off x="5254688" y="1710567"/>
            <a:ext cx="2294400" cy="499500"/>
          </a:xfrm>
          <a:prstGeom prst="rect">
            <a:avLst/>
          </a:prstGeom>
          <a:solidFill>
            <a:srgbClr val="1D8900">
              <a:alpha val="9800"/>
            </a:srgbClr>
          </a:solidFill>
          <a:ln>
            <a:noFill/>
          </a:ln>
        </p:spPr>
        <p:txBody>
          <a:bodyPr anchorCtr="0" anchor="t" bIns="34275" lIns="253750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83" name="Google Shape;383;p5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72260" y="1768878"/>
            <a:ext cx="205979" cy="205979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2"/>
          <p:cNvSpPr txBox="1"/>
          <p:nvPr/>
        </p:nvSpPr>
        <p:spPr>
          <a:xfrm>
            <a:off x="2833322" y="1767900"/>
            <a:ext cx="8283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>
                <a:solidFill>
                  <a:srgbClr val="1E8900"/>
                </a:solidFill>
              </a:rPr>
              <a:t>Public subnet</a:t>
            </a:r>
            <a:endParaRPr sz="700">
              <a:solidFill>
                <a:srgbClr val="268813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385" name="Google Shape;385;p5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71885" y="1705028"/>
            <a:ext cx="205979" cy="205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2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3522375" y="1825037"/>
            <a:ext cx="318450" cy="31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2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3493625" y="1199638"/>
            <a:ext cx="3524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2"/>
          <p:cNvSpPr txBox="1"/>
          <p:nvPr/>
        </p:nvSpPr>
        <p:spPr>
          <a:xfrm>
            <a:off x="69639" y="608613"/>
            <a:ext cx="6723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chemeClr val="dk1"/>
                </a:solidFill>
              </a:rPr>
              <a:t>他システム</a:t>
            </a:r>
            <a:endParaRPr sz="1100"/>
          </a:p>
        </p:txBody>
      </p:sp>
      <p:cxnSp>
        <p:nvCxnSpPr>
          <p:cNvPr id="389" name="Google Shape;389;p52"/>
          <p:cNvCxnSpPr/>
          <p:nvPr/>
        </p:nvCxnSpPr>
        <p:spPr>
          <a:xfrm rot="10800000">
            <a:off x="3676725" y="3446925"/>
            <a:ext cx="4594200" cy="2340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med" w="med" type="triangle"/>
            <a:tailEnd len="sm" w="sm" type="none"/>
          </a:ln>
        </p:spPr>
      </p:cxnSp>
      <p:pic>
        <p:nvPicPr>
          <p:cNvPr id="390" name="Google Shape;390;p52"/>
          <p:cNvPicPr preferRelativeResize="0"/>
          <p:nvPr/>
        </p:nvPicPr>
        <p:blipFill rotWithShape="1">
          <a:blip r:embed="rId27">
            <a:alphaModFix/>
          </a:blip>
          <a:srcRect b="17024" l="13329" r="17714" t="13713"/>
          <a:stretch/>
        </p:blipFill>
        <p:spPr>
          <a:xfrm>
            <a:off x="145550" y="184375"/>
            <a:ext cx="520500" cy="402693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2"/>
          <p:cNvSpPr txBox="1"/>
          <p:nvPr/>
        </p:nvSpPr>
        <p:spPr>
          <a:xfrm>
            <a:off x="3614141" y="2086221"/>
            <a:ext cx="7800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NatGateway</a:t>
            </a:r>
            <a:endParaRPr sz="7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cxnSp>
        <p:nvCxnSpPr>
          <p:cNvPr id="392" name="Google Shape;392;p52"/>
          <p:cNvCxnSpPr/>
          <p:nvPr/>
        </p:nvCxnSpPr>
        <p:spPr>
          <a:xfrm flipH="1">
            <a:off x="3682862" y="1529850"/>
            <a:ext cx="6000" cy="28710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med" w="med" type="triangle"/>
            <a:tailEnd len="sm" w="sm" type="none"/>
          </a:ln>
        </p:spPr>
      </p:cxnSp>
      <p:sp>
        <p:nvSpPr>
          <p:cNvPr id="393" name="Google Shape;393;p52"/>
          <p:cNvSpPr txBox="1"/>
          <p:nvPr/>
        </p:nvSpPr>
        <p:spPr>
          <a:xfrm>
            <a:off x="3734770" y="1484617"/>
            <a:ext cx="7800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Firewall endpoint</a:t>
            </a:r>
            <a:endParaRPr sz="7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94" name="Google Shape;394;p52"/>
          <p:cNvSpPr txBox="1"/>
          <p:nvPr/>
        </p:nvSpPr>
        <p:spPr>
          <a:xfrm>
            <a:off x="3723378" y="872107"/>
            <a:ext cx="7800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Network Firewall</a:t>
            </a:r>
            <a:endParaRPr sz="7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cxnSp>
        <p:nvCxnSpPr>
          <p:cNvPr id="395" name="Google Shape;395;p52"/>
          <p:cNvCxnSpPr/>
          <p:nvPr/>
        </p:nvCxnSpPr>
        <p:spPr>
          <a:xfrm flipH="1">
            <a:off x="6322954" y="2130658"/>
            <a:ext cx="3600" cy="37050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med" w="med" type="triangle"/>
            <a:tailEnd len="sm" w="sm" type="none"/>
          </a:ln>
        </p:spPr>
      </p:cxnSp>
      <p:pic>
        <p:nvPicPr>
          <p:cNvPr id="396" name="Google Shape;396;p52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6165929" y="1816244"/>
            <a:ext cx="318450" cy="31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2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6166486" y="1190347"/>
            <a:ext cx="352425" cy="352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8" name="Google Shape;398;p52"/>
          <p:cNvCxnSpPr/>
          <p:nvPr/>
        </p:nvCxnSpPr>
        <p:spPr>
          <a:xfrm flipH="1">
            <a:off x="5386425" y="1663025"/>
            <a:ext cx="10500" cy="13110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9" name="Google Shape;399;p52"/>
          <p:cNvSpPr txBox="1"/>
          <p:nvPr/>
        </p:nvSpPr>
        <p:spPr>
          <a:xfrm>
            <a:off x="6257694" y="2077429"/>
            <a:ext cx="7800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NatGateway</a:t>
            </a:r>
            <a:endParaRPr sz="7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cxnSp>
        <p:nvCxnSpPr>
          <p:cNvPr id="400" name="Google Shape;400;p52"/>
          <p:cNvCxnSpPr/>
          <p:nvPr/>
        </p:nvCxnSpPr>
        <p:spPr>
          <a:xfrm flipH="1">
            <a:off x="6326200" y="1544508"/>
            <a:ext cx="2400" cy="23430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med" w="med" type="triangle"/>
            <a:tailEnd len="sm" w="sm" type="none"/>
          </a:ln>
        </p:spPr>
      </p:cxnSp>
      <p:sp>
        <p:nvSpPr>
          <p:cNvPr id="401" name="Google Shape;401;p52"/>
          <p:cNvSpPr txBox="1"/>
          <p:nvPr/>
        </p:nvSpPr>
        <p:spPr>
          <a:xfrm>
            <a:off x="6378323" y="1475825"/>
            <a:ext cx="7800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Firewall endpoint</a:t>
            </a:r>
            <a:endParaRPr sz="7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pSp>
        <p:nvGrpSpPr>
          <p:cNvPr id="402" name="Google Shape;402;p52"/>
          <p:cNvGrpSpPr/>
          <p:nvPr/>
        </p:nvGrpSpPr>
        <p:grpSpPr>
          <a:xfrm>
            <a:off x="4498512" y="1817141"/>
            <a:ext cx="1228800" cy="349800"/>
            <a:chOff x="4416774" y="1113666"/>
            <a:chExt cx="1228800" cy="349800"/>
          </a:xfrm>
        </p:grpSpPr>
        <p:sp>
          <p:nvSpPr>
            <p:cNvPr id="403" name="Google Shape;403;p52"/>
            <p:cNvSpPr/>
            <p:nvPr/>
          </p:nvSpPr>
          <p:spPr>
            <a:xfrm>
              <a:off x="4416774" y="1113666"/>
              <a:ext cx="1228800" cy="3498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12700">
              <a:solidFill>
                <a:srgbClr val="4F29A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lay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4" name="Google Shape;404;p52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4543150" y="1156707"/>
              <a:ext cx="270000" cy="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5" name="Google Shape;405;p52"/>
            <p:cNvSpPr txBox="1"/>
            <p:nvPr/>
          </p:nvSpPr>
          <p:spPr>
            <a:xfrm>
              <a:off x="4835677" y="1153207"/>
              <a:ext cx="735000" cy="2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Application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Load Balancer</a:t>
              </a:r>
              <a:endParaRPr sz="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06" name="Google Shape;406;p52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4314438" y="1734457"/>
            <a:ext cx="247650" cy="24768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2"/>
          <p:cNvSpPr txBox="1"/>
          <p:nvPr/>
        </p:nvSpPr>
        <p:spPr>
          <a:xfrm>
            <a:off x="4279438" y="1982138"/>
            <a:ext cx="311700" cy="16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WAF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52"/>
          <p:cNvSpPr txBox="1"/>
          <p:nvPr/>
        </p:nvSpPr>
        <p:spPr>
          <a:xfrm>
            <a:off x="2350414" y="805613"/>
            <a:ext cx="3525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>
                <a:solidFill>
                  <a:srgbClr val="5B9CD5"/>
                </a:solidFill>
              </a:rPr>
              <a:t>AZ 01</a:t>
            </a:r>
            <a:endParaRPr sz="700">
              <a:solidFill>
                <a:srgbClr val="268813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409" name="Google Shape;409;p52"/>
          <p:cNvSpPr txBox="1"/>
          <p:nvPr/>
        </p:nvSpPr>
        <p:spPr>
          <a:xfrm>
            <a:off x="5154703" y="797725"/>
            <a:ext cx="5205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>
                <a:solidFill>
                  <a:srgbClr val="5B9CD5"/>
                </a:solidFill>
              </a:rPr>
              <a:t>AZ 02</a:t>
            </a:r>
            <a:endParaRPr sz="700">
              <a:solidFill>
                <a:srgbClr val="268813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cxnSp>
        <p:nvCxnSpPr>
          <p:cNvPr id="410" name="Google Shape;410;p52"/>
          <p:cNvCxnSpPr/>
          <p:nvPr/>
        </p:nvCxnSpPr>
        <p:spPr>
          <a:xfrm flipH="1">
            <a:off x="3689553" y="924567"/>
            <a:ext cx="6000" cy="28710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med" w="med" type="triangle"/>
            <a:tailEnd len="sm" w="sm" type="none"/>
          </a:ln>
        </p:spPr>
      </p:cxnSp>
      <p:sp>
        <p:nvSpPr>
          <p:cNvPr id="411" name="Google Shape;411;p52"/>
          <p:cNvSpPr txBox="1"/>
          <p:nvPr/>
        </p:nvSpPr>
        <p:spPr>
          <a:xfrm>
            <a:off x="6367389" y="878799"/>
            <a:ext cx="7800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Network Firewall</a:t>
            </a:r>
            <a:endParaRPr sz="7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cxnSp>
        <p:nvCxnSpPr>
          <p:cNvPr id="412" name="Google Shape;412;p52"/>
          <p:cNvCxnSpPr/>
          <p:nvPr/>
        </p:nvCxnSpPr>
        <p:spPr>
          <a:xfrm flipH="1">
            <a:off x="6333564" y="931259"/>
            <a:ext cx="6000" cy="28710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413" name="Google Shape;413;p52"/>
          <p:cNvCxnSpPr/>
          <p:nvPr/>
        </p:nvCxnSpPr>
        <p:spPr>
          <a:xfrm flipH="1" rot="10800000">
            <a:off x="3703219" y="553705"/>
            <a:ext cx="2700" cy="20550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4" name="Google Shape;414;p52"/>
          <p:cNvCxnSpPr/>
          <p:nvPr/>
        </p:nvCxnSpPr>
        <p:spPr>
          <a:xfrm flipH="1" rot="10800000">
            <a:off x="2044775" y="544096"/>
            <a:ext cx="4293300" cy="960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15" name="Google Shape;415;p52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3548086" y="595596"/>
            <a:ext cx="308500" cy="308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6" name="Google Shape;416;p52"/>
          <p:cNvCxnSpPr/>
          <p:nvPr/>
        </p:nvCxnSpPr>
        <p:spPr>
          <a:xfrm flipH="1" rot="10800000">
            <a:off x="6332659" y="545826"/>
            <a:ext cx="2700" cy="20550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17" name="Google Shape;417;p52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6192096" y="602288"/>
            <a:ext cx="308500" cy="308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8" name="Google Shape;418;p52"/>
          <p:cNvCxnSpPr/>
          <p:nvPr/>
        </p:nvCxnSpPr>
        <p:spPr>
          <a:xfrm>
            <a:off x="2030193" y="553698"/>
            <a:ext cx="0" cy="30600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19" name="Google Shape;419;p52"/>
          <p:cNvCxnSpPr/>
          <p:nvPr/>
        </p:nvCxnSpPr>
        <p:spPr>
          <a:xfrm>
            <a:off x="1884645" y="555556"/>
            <a:ext cx="600" cy="30120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0" name="Google Shape;420;p52"/>
          <p:cNvCxnSpPr/>
          <p:nvPr/>
        </p:nvCxnSpPr>
        <p:spPr>
          <a:xfrm>
            <a:off x="704258" y="553679"/>
            <a:ext cx="1180500" cy="30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421" name="Google Shape;421;p52"/>
          <p:cNvCxnSpPr/>
          <p:nvPr/>
        </p:nvCxnSpPr>
        <p:spPr>
          <a:xfrm>
            <a:off x="1534800" y="1908779"/>
            <a:ext cx="600" cy="52170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2" name="Google Shape;422;p52"/>
          <p:cNvCxnSpPr/>
          <p:nvPr/>
        </p:nvCxnSpPr>
        <p:spPr>
          <a:xfrm rot="10800000">
            <a:off x="427475" y="1894321"/>
            <a:ext cx="1098000" cy="810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3" name="Google Shape;423;p52"/>
          <p:cNvCxnSpPr/>
          <p:nvPr/>
        </p:nvCxnSpPr>
        <p:spPr>
          <a:xfrm flipH="1" rot="10800000">
            <a:off x="1869975" y="4750175"/>
            <a:ext cx="6236400" cy="1050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4" name="Google Shape;424;p52"/>
          <p:cNvCxnSpPr/>
          <p:nvPr/>
        </p:nvCxnSpPr>
        <p:spPr>
          <a:xfrm flipH="1">
            <a:off x="8120673" y="3018046"/>
            <a:ext cx="300" cy="173220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5" name="Google Shape;425;p52"/>
          <p:cNvCxnSpPr/>
          <p:nvPr/>
        </p:nvCxnSpPr>
        <p:spPr>
          <a:xfrm rot="10800000">
            <a:off x="8123695" y="3009204"/>
            <a:ext cx="133500" cy="60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6" name="Google Shape;426;p52"/>
          <p:cNvCxnSpPr/>
          <p:nvPr/>
        </p:nvCxnSpPr>
        <p:spPr>
          <a:xfrm flipH="1">
            <a:off x="1860925" y="3701000"/>
            <a:ext cx="9000" cy="105840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7" name="Google Shape;427;p52"/>
          <p:cNvCxnSpPr/>
          <p:nvPr/>
        </p:nvCxnSpPr>
        <p:spPr>
          <a:xfrm flipH="1">
            <a:off x="1053809" y="3280300"/>
            <a:ext cx="300" cy="37710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8" name="Google Shape;428;p52"/>
          <p:cNvCxnSpPr/>
          <p:nvPr/>
        </p:nvCxnSpPr>
        <p:spPr>
          <a:xfrm rot="10800000">
            <a:off x="1060196" y="3664050"/>
            <a:ext cx="270600" cy="780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med" w="med" type="triangle"/>
            <a:tailEnd len="sm" w="sm" type="none"/>
          </a:ln>
        </p:spPr>
      </p:cxnSp>
      <p:pic>
        <p:nvPicPr>
          <p:cNvPr id="429" name="Google Shape;429;p52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1388363" y="2361716"/>
            <a:ext cx="308500" cy="308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0" name="Google Shape;430;p52"/>
          <p:cNvCxnSpPr/>
          <p:nvPr/>
        </p:nvCxnSpPr>
        <p:spPr>
          <a:xfrm>
            <a:off x="609055" y="2837288"/>
            <a:ext cx="911100" cy="390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431" name="Google Shape;431;p52"/>
          <p:cNvCxnSpPr/>
          <p:nvPr/>
        </p:nvCxnSpPr>
        <p:spPr>
          <a:xfrm>
            <a:off x="1517321" y="2849695"/>
            <a:ext cx="3000" cy="58890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2" name="Google Shape;432;p52"/>
          <p:cNvCxnSpPr/>
          <p:nvPr/>
        </p:nvCxnSpPr>
        <p:spPr>
          <a:xfrm rot="10800000">
            <a:off x="1694703" y="3693058"/>
            <a:ext cx="165900" cy="2700"/>
          </a:xfrm>
          <a:prstGeom prst="straightConnector1">
            <a:avLst/>
          </a:prstGeom>
          <a:noFill/>
          <a:ln cap="rnd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3"/>
          <p:cNvSpPr txBox="1"/>
          <p:nvPr>
            <p:ph type="title"/>
          </p:nvPr>
        </p:nvSpPr>
        <p:spPr>
          <a:xfrm>
            <a:off x="108000" y="123750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ja" sz="1800">
                <a:latin typeface="Arial"/>
                <a:ea typeface="Arial"/>
                <a:cs typeface="Arial"/>
                <a:sym typeface="Arial"/>
              </a:rPr>
              <a:t>使用するコンピュートノードのメリット・デメリットの比較表</a:t>
            </a:r>
            <a:r>
              <a:rPr lang="ja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（必須）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53"/>
          <p:cNvSpPr/>
          <p:nvPr/>
        </p:nvSpPr>
        <p:spPr>
          <a:xfrm>
            <a:off x="1764000" y="915748"/>
            <a:ext cx="3456000" cy="360000"/>
          </a:xfrm>
          <a:prstGeom prst="rect">
            <a:avLst/>
          </a:prstGeom>
          <a:solidFill>
            <a:srgbClr val="FED6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800">
                <a:solidFill>
                  <a:schemeClr val="lt1"/>
                </a:solidFill>
              </a:rPr>
              <a:t>ECS on EC2</a:t>
            </a:r>
            <a:r>
              <a:rPr b="1" i="0" lang="ja" sz="1800" u="none" strike="noStrike">
                <a:solidFill>
                  <a:schemeClr val="lt1"/>
                </a:solidFill>
              </a:rPr>
              <a:t>方式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440" name="Google Shape;440;p53"/>
          <p:cNvSpPr/>
          <p:nvPr/>
        </p:nvSpPr>
        <p:spPr>
          <a:xfrm>
            <a:off x="5364000" y="915748"/>
            <a:ext cx="3456000" cy="360000"/>
          </a:xfrm>
          <a:prstGeom prst="rect">
            <a:avLst/>
          </a:prstGeom>
          <a:solidFill>
            <a:srgbClr val="FED6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ECS on Fargate</a:t>
            </a:r>
            <a:r>
              <a:rPr i="0" lang="ja" sz="1800" strike="noStrike"/>
              <a:t>方式</a:t>
            </a:r>
            <a:endParaRPr/>
          </a:p>
        </p:txBody>
      </p:sp>
      <p:sp>
        <p:nvSpPr>
          <p:cNvPr id="441" name="Google Shape;441;p53"/>
          <p:cNvSpPr/>
          <p:nvPr/>
        </p:nvSpPr>
        <p:spPr>
          <a:xfrm>
            <a:off x="252000" y="1378006"/>
            <a:ext cx="1440000" cy="617700"/>
          </a:xfrm>
          <a:prstGeom prst="rect">
            <a:avLst/>
          </a:prstGeom>
          <a:solidFill>
            <a:srgbClr val="E3E7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" sz="18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方式の説明</a:t>
            </a:r>
            <a:endParaRPr/>
          </a:p>
        </p:txBody>
      </p:sp>
      <p:sp>
        <p:nvSpPr>
          <p:cNvPr id="442" name="Google Shape;442;p53"/>
          <p:cNvSpPr/>
          <p:nvPr/>
        </p:nvSpPr>
        <p:spPr>
          <a:xfrm>
            <a:off x="828000" y="2082825"/>
            <a:ext cx="864000" cy="500700"/>
          </a:xfrm>
          <a:prstGeom prst="rect">
            <a:avLst/>
          </a:prstGeom>
          <a:solidFill>
            <a:srgbClr val="E3E7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>
                <a:solidFill>
                  <a:schemeClr val="lt1"/>
                </a:solidFill>
              </a:rPr>
              <a:t>コンピューティング</a:t>
            </a:r>
            <a:endParaRPr sz="9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>
                <a:solidFill>
                  <a:schemeClr val="lt1"/>
                </a:solidFill>
              </a:rPr>
              <a:t>コスト</a:t>
            </a:r>
            <a:endParaRPr sz="800"/>
          </a:p>
        </p:txBody>
      </p:sp>
      <p:sp>
        <p:nvSpPr>
          <p:cNvPr id="443" name="Google Shape;443;p53"/>
          <p:cNvSpPr/>
          <p:nvPr/>
        </p:nvSpPr>
        <p:spPr>
          <a:xfrm>
            <a:off x="828000" y="2652217"/>
            <a:ext cx="864000" cy="500700"/>
          </a:xfrm>
          <a:prstGeom prst="rect">
            <a:avLst/>
          </a:prstGeom>
          <a:solidFill>
            <a:srgbClr val="E3E7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/>
              <a:t>運用コスト</a:t>
            </a:r>
            <a:endParaRPr sz="1000"/>
          </a:p>
        </p:txBody>
      </p:sp>
      <p:sp>
        <p:nvSpPr>
          <p:cNvPr id="444" name="Google Shape;444;p53"/>
          <p:cNvSpPr/>
          <p:nvPr/>
        </p:nvSpPr>
        <p:spPr>
          <a:xfrm>
            <a:off x="828000" y="3221609"/>
            <a:ext cx="864000" cy="500700"/>
          </a:xfrm>
          <a:prstGeom prst="rect">
            <a:avLst/>
          </a:prstGeom>
          <a:solidFill>
            <a:srgbClr val="E3E7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lt1"/>
                </a:solidFill>
              </a:rPr>
              <a:t>セキュリティーの</a:t>
            </a:r>
            <a:endParaRPr sz="8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800">
                <a:solidFill>
                  <a:schemeClr val="lt1"/>
                </a:solidFill>
              </a:rPr>
              <a:t>考慮事項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445" name="Google Shape;445;p53"/>
          <p:cNvSpPr/>
          <p:nvPr/>
        </p:nvSpPr>
        <p:spPr>
          <a:xfrm rot="5400000">
            <a:off x="-591450" y="2926275"/>
            <a:ext cx="2190900" cy="504000"/>
          </a:xfrm>
          <a:prstGeom prst="rect">
            <a:avLst/>
          </a:prstGeom>
          <a:solidFill>
            <a:srgbClr val="E3E7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" sz="18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比較観点</a:t>
            </a:r>
            <a:endParaRPr/>
          </a:p>
        </p:txBody>
      </p:sp>
      <p:sp>
        <p:nvSpPr>
          <p:cNvPr id="446" name="Google Shape;446;p53"/>
          <p:cNvSpPr/>
          <p:nvPr/>
        </p:nvSpPr>
        <p:spPr>
          <a:xfrm>
            <a:off x="1764000" y="1378006"/>
            <a:ext cx="3456000" cy="617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200">
                <a:solidFill>
                  <a:schemeClr val="lt1"/>
                </a:solidFill>
              </a:rPr>
              <a:t>アプリケーションが動作する環境に</a:t>
            </a:r>
            <a:endParaRPr sz="12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200">
                <a:solidFill>
                  <a:schemeClr val="lt1"/>
                </a:solidFill>
              </a:rPr>
              <a:t>EC2を採用する</a:t>
            </a:r>
            <a:r>
              <a:rPr b="0" i="0" lang="ja" sz="12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方式</a:t>
            </a:r>
            <a:endParaRPr b="0" i="0" sz="1200" u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200">
                <a:solidFill>
                  <a:schemeClr val="lt1"/>
                </a:solidFill>
              </a:rPr>
              <a:t>※コントロールプレーンはECS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447" name="Google Shape;447;p53"/>
          <p:cNvSpPr/>
          <p:nvPr/>
        </p:nvSpPr>
        <p:spPr>
          <a:xfrm>
            <a:off x="5364000" y="1378006"/>
            <a:ext cx="3456000" cy="617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200">
                <a:solidFill>
                  <a:schemeClr val="lt1"/>
                </a:solidFill>
              </a:rPr>
              <a:t>アプリケーションが動作する環境に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200">
                <a:solidFill>
                  <a:schemeClr val="lt1"/>
                </a:solidFill>
              </a:rPr>
              <a:t>Fargateを採用する方式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200">
                <a:solidFill>
                  <a:schemeClr val="lt1"/>
                </a:solidFill>
              </a:rPr>
              <a:t>※コントロールプレーンはECS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48" name="Google Shape;448;p53"/>
          <p:cNvSpPr/>
          <p:nvPr/>
        </p:nvSpPr>
        <p:spPr>
          <a:xfrm>
            <a:off x="1764000" y="2094832"/>
            <a:ext cx="648000" cy="488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" sz="18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〇</a:t>
            </a:r>
            <a:endParaRPr/>
          </a:p>
        </p:txBody>
      </p:sp>
      <p:sp>
        <p:nvSpPr>
          <p:cNvPr id="449" name="Google Shape;449;p53"/>
          <p:cNvSpPr/>
          <p:nvPr/>
        </p:nvSpPr>
        <p:spPr>
          <a:xfrm>
            <a:off x="5364000" y="2094832"/>
            <a:ext cx="648000" cy="488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lt1"/>
                </a:solidFill>
              </a:rPr>
              <a:t>△</a:t>
            </a:r>
            <a:endParaRPr/>
          </a:p>
        </p:txBody>
      </p:sp>
      <p:sp>
        <p:nvSpPr>
          <p:cNvPr id="450" name="Google Shape;450;p53"/>
          <p:cNvSpPr/>
          <p:nvPr/>
        </p:nvSpPr>
        <p:spPr>
          <a:xfrm>
            <a:off x="2412000" y="2094832"/>
            <a:ext cx="2808000" cy="488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>
                <a:solidFill>
                  <a:schemeClr val="lt1"/>
                </a:solidFill>
              </a:rPr>
              <a:t>Fargateに比べ割安だが、今回は1000人のテストということで、大きな差は出ないと考えられる</a:t>
            </a:r>
            <a:endParaRPr sz="700"/>
          </a:p>
        </p:txBody>
      </p:sp>
      <p:sp>
        <p:nvSpPr>
          <p:cNvPr id="451" name="Google Shape;451;p53"/>
          <p:cNvSpPr/>
          <p:nvPr/>
        </p:nvSpPr>
        <p:spPr>
          <a:xfrm>
            <a:off x="6012000" y="2094832"/>
            <a:ext cx="2808000" cy="488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>
                <a:solidFill>
                  <a:schemeClr val="lt1"/>
                </a:solidFill>
              </a:rPr>
              <a:t>EC2に比べ割高だが、今回は1000人のテストということで、大きな差は出ないと考えられる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452" name="Google Shape;452;p53"/>
          <p:cNvSpPr/>
          <p:nvPr/>
        </p:nvSpPr>
        <p:spPr>
          <a:xfrm>
            <a:off x="1764000" y="2648803"/>
            <a:ext cx="648000" cy="488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" sz="18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△</a:t>
            </a:r>
            <a:endParaRPr/>
          </a:p>
        </p:txBody>
      </p:sp>
      <p:sp>
        <p:nvSpPr>
          <p:cNvPr id="453" name="Google Shape;453;p53"/>
          <p:cNvSpPr/>
          <p:nvPr/>
        </p:nvSpPr>
        <p:spPr>
          <a:xfrm>
            <a:off x="5364000" y="2648803"/>
            <a:ext cx="648000" cy="488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lt1"/>
                </a:solidFill>
              </a:rPr>
              <a:t>〇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54" name="Google Shape;454;p53"/>
          <p:cNvSpPr/>
          <p:nvPr/>
        </p:nvSpPr>
        <p:spPr>
          <a:xfrm>
            <a:off x="2412000" y="2648803"/>
            <a:ext cx="2808000" cy="488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chemeClr val="lt1"/>
                </a:solidFill>
              </a:rPr>
              <a:t>仮想サーバーの</a:t>
            </a:r>
            <a:endParaRPr sz="7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chemeClr val="lt1"/>
                </a:solidFill>
              </a:rPr>
              <a:t>管理運用を開発者自身が実施するため、</a:t>
            </a:r>
            <a:endParaRPr sz="7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chemeClr val="lt1"/>
                </a:solidFill>
              </a:rPr>
              <a:t>運用コストがやや高くなる</a:t>
            </a:r>
            <a:endParaRPr/>
          </a:p>
        </p:txBody>
      </p:sp>
      <p:sp>
        <p:nvSpPr>
          <p:cNvPr id="455" name="Google Shape;455;p53"/>
          <p:cNvSpPr/>
          <p:nvPr/>
        </p:nvSpPr>
        <p:spPr>
          <a:xfrm>
            <a:off x="6012000" y="2648803"/>
            <a:ext cx="2808000" cy="488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chemeClr val="lt1"/>
                </a:solidFill>
              </a:rPr>
              <a:t>仮想サーバーの</a:t>
            </a:r>
            <a:endParaRPr sz="7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chemeClr val="lt1"/>
                </a:solidFill>
              </a:rPr>
              <a:t>管理運用を AWS が実施するため、</a:t>
            </a:r>
            <a:endParaRPr sz="7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chemeClr val="lt1"/>
                </a:solidFill>
              </a:rPr>
              <a:t>運用コストを下げる効果が期待できる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456" name="Google Shape;456;p53"/>
          <p:cNvSpPr/>
          <p:nvPr/>
        </p:nvSpPr>
        <p:spPr>
          <a:xfrm>
            <a:off x="1764000" y="3221609"/>
            <a:ext cx="648000" cy="488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lt1"/>
                </a:solidFill>
              </a:rPr>
              <a:t>△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457" name="Google Shape;457;p53"/>
          <p:cNvSpPr/>
          <p:nvPr/>
        </p:nvSpPr>
        <p:spPr>
          <a:xfrm>
            <a:off x="5364000" y="3221609"/>
            <a:ext cx="648000" cy="488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lt1"/>
                </a:solidFill>
              </a:rPr>
              <a:t>〇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58" name="Google Shape;458;p53"/>
          <p:cNvSpPr/>
          <p:nvPr/>
        </p:nvSpPr>
        <p:spPr>
          <a:xfrm>
            <a:off x="2412000" y="3221609"/>
            <a:ext cx="2808000" cy="488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chemeClr val="lt1"/>
                </a:solidFill>
              </a:rPr>
              <a:t>仮想サーバーの</a:t>
            </a:r>
            <a:endParaRPr sz="7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chemeClr val="lt1"/>
                </a:solidFill>
              </a:rPr>
              <a:t>管理運用を開発者自身が実施するため、</a:t>
            </a:r>
            <a:endParaRPr sz="7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chemeClr val="lt1"/>
                </a:solidFill>
              </a:rPr>
              <a:t>パッチ適用等を忘れてしまう心配がある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459" name="Google Shape;459;p53"/>
          <p:cNvSpPr/>
          <p:nvPr/>
        </p:nvSpPr>
        <p:spPr>
          <a:xfrm>
            <a:off x="6012000" y="3221609"/>
            <a:ext cx="2808000" cy="488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chemeClr val="lt1"/>
                </a:solidFill>
              </a:rPr>
              <a:t>仮想サーバーの</a:t>
            </a:r>
            <a:endParaRPr sz="7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chemeClr val="lt1"/>
                </a:solidFill>
              </a:rPr>
              <a:t>管理運用を AWS が実施するため、パッチ適用等を忘れてしまう心配がない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60" name="Google Shape;460;p53"/>
          <p:cNvSpPr/>
          <p:nvPr/>
        </p:nvSpPr>
        <p:spPr>
          <a:xfrm>
            <a:off x="828000" y="3790984"/>
            <a:ext cx="864000" cy="500700"/>
          </a:xfrm>
          <a:prstGeom prst="rect">
            <a:avLst/>
          </a:prstGeom>
          <a:solidFill>
            <a:srgbClr val="E3E7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>
                <a:solidFill>
                  <a:schemeClr val="lt1"/>
                </a:solidFill>
              </a:rPr>
              <a:t>設計上の</a:t>
            </a:r>
            <a:endParaRPr sz="90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900">
                <a:solidFill>
                  <a:schemeClr val="lt1"/>
                </a:solidFill>
              </a:rPr>
              <a:t>考慮事項</a:t>
            </a:r>
            <a:endParaRPr sz="500"/>
          </a:p>
        </p:txBody>
      </p:sp>
      <p:sp>
        <p:nvSpPr>
          <p:cNvPr id="461" name="Google Shape;461;p53"/>
          <p:cNvSpPr/>
          <p:nvPr/>
        </p:nvSpPr>
        <p:spPr>
          <a:xfrm>
            <a:off x="1764000" y="3790984"/>
            <a:ext cx="648000" cy="488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lt1"/>
                </a:solidFill>
              </a:rPr>
              <a:t>△</a:t>
            </a:r>
            <a:endParaRPr b="0" i="0" sz="1800" u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53"/>
          <p:cNvSpPr/>
          <p:nvPr/>
        </p:nvSpPr>
        <p:spPr>
          <a:xfrm>
            <a:off x="5364000" y="3790984"/>
            <a:ext cx="648000" cy="488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lt1"/>
                </a:solidFill>
              </a:rPr>
              <a:t>〇</a:t>
            </a:r>
            <a:endParaRPr b="0" i="0" sz="1800" u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53"/>
          <p:cNvSpPr/>
          <p:nvPr/>
        </p:nvSpPr>
        <p:spPr>
          <a:xfrm>
            <a:off x="2412000" y="3790984"/>
            <a:ext cx="2808000" cy="488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chemeClr val="lt1"/>
                </a:solidFill>
              </a:rPr>
              <a:t>EC2上に開発者自身でコンテナエンジンを</a:t>
            </a:r>
            <a:endParaRPr sz="7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chemeClr val="lt1"/>
                </a:solidFill>
              </a:rPr>
              <a:t>インストールする必要があり、考慮事項が多い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464" name="Google Shape;464;p53"/>
          <p:cNvSpPr/>
          <p:nvPr/>
        </p:nvSpPr>
        <p:spPr>
          <a:xfrm>
            <a:off x="6012000" y="3790984"/>
            <a:ext cx="2808000" cy="488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chemeClr val="lt1"/>
                </a:solidFill>
              </a:rPr>
              <a:t>AWSがコンテナエンジンごと提供しており、</a:t>
            </a:r>
            <a:endParaRPr sz="7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>
                <a:solidFill>
                  <a:schemeClr val="lt1"/>
                </a:solidFill>
              </a:rPr>
              <a:t>考慮事項が少ない</a:t>
            </a:r>
            <a:endParaRPr sz="700">
              <a:solidFill>
                <a:schemeClr val="lt1"/>
              </a:solidFill>
            </a:endParaRPr>
          </a:p>
        </p:txBody>
      </p:sp>
      <p:sp>
        <p:nvSpPr>
          <p:cNvPr id="465" name="Google Shape;465;p53"/>
          <p:cNvSpPr/>
          <p:nvPr/>
        </p:nvSpPr>
        <p:spPr>
          <a:xfrm>
            <a:off x="5312550" y="786525"/>
            <a:ext cx="3653100" cy="3601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4"/>
          <p:cNvSpPr txBox="1"/>
          <p:nvPr>
            <p:ph type="title"/>
          </p:nvPr>
        </p:nvSpPr>
        <p:spPr>
          <a:xfrm>
            <a:off x="108000" y="123750"/>
            <a:ext cx="8517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ja" sz="1800">
                <a:latin typeface="Arial"/>
                <a:ea typeface="Arial"/>
                <a:cs typeface="Arial"/>
                <a:sym typeface="Arial"/>
              </a:rPr>
              <a:t>データベースサービスのメリット・デメリットの比較表</a:t>
            </a:r>
            <a:r>
              <a:rPr lang="ja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（必須）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54"/>
          <p:cNvSpPr/>
          <p:nvPr/>
        </p:nvSpPr>
        <p:spPr>
          <a:xfrm>
            <a:off x="1764000" y="1372948"/>
            <a:ext cx="3456000" cy="360000"/>
          </a:xfrm>
          <a:prstGeom prst="rect">
            <a:avLst/>
          </a:prstGeom>
          <a:solidFill>
            <a:srgbClr val="FED6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lt1"/>
                </a:solidFill>
              </a:rPr>
              <a:t>Aurora</a:t>
            </a:r>
            <a:endParaRPr/>
          </a:p>
        </p:txBody>
      </p:sp>
      <p:sp>
        <p:nvSpPr>
          <p:cNvPr id="473" name="Google Shape;473;p54"/>
          <p:cNvSpPr/>
          <p:nvPr/>
        </p:nvSpPr>
        <p:spPr>
          <a:xfrm>
            <a:off x="5364000" y="1372948"/>
            <a:ext cx="3456000" cy="360000"/>
          </a:xfrm>
          <a:prstGeom prst="rect">
            <a:avLst/>
          </a:prstGeom>
          <a:solidFill>
            <a:srgbClr val="FED69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lt1"/>
                </a:solidFill>
              </a:rPr>
              <a:t>PostgreSQL</a:t>
            </a:r>
            <a:endParaRPr/>
          </a:p>
        </p:txBody>
      </p:sp>
      <p:sp>
        <p:nvSpPr>
          <p:cNvPr id="474" name="Google Shape;474;p54"/>
          <p:cNvSpPr/>
          <p:nvPr/>
        </p:nvSpPr>
        <p:spPr>
          <a:xfrm>
            <a:off x="828000" y="1854223"/>
            <a:ext cx="864000" cy="633000"/>
          </a:xfrm>
          <a:prstGeom prst="rect">
            <a:avLst/>
          </a:prstGeom>
          <a:solidFill>
            <a:srgbClr val="E3E7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lt1"/>
                </a:solidFill>
              </a:rPr>
              <a:t>処理性能</a:t>
            </a:r>
            <a:endParaRPr sz="1000"/>
          </a:p>
        </p:txBody>
      </p:sp>
      <p:sp>
        <p:nvSpPr>
          <p:cNvPr id="475" name="Google Shape;475;p54"/>
          <p:cNvSpPr/>
          <p:nvPr/>
        </p:nvSpPr>
        <p:spPr>
          <a:xfrm>
            <a:off x="828000" y="2574224"/>
            <a:ext cx="864000" cy="633000"/>
          </a:xfrm>
          <a:prstGeom prst="rect">
            <a:avLst/>
          </a:prstGeom>
          <a:solidFill>
            <a:srgbClr val="E3E7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lt1"/>
                </a:solidFill>
              </a:rPr>
              <a:t>可用性</a:t>
            </a:r>
            <a:endParaRPr sz="1000"/>
          </a:p>
        </p:txBody>
      </p:sp>
      <p:sp>
        <p:nvSpPr>
          <p:cNvPr id="476" name="Google Shape;476;p54"/>
          <p:cNvSpPr/>
          <p:nvPr/>
        </p:nvSpPr>
        <p:spPr>
          <a:xfrm>
            <a:off x="828000" y="3294225"/>
            <a:ext cx="864000" cy="633000"/>
          </a:xfrm>
          <a:prstGeom prst="rect">
            <a:avLst/>
          </a:prstGeom>
          <a:solidFill>
            <a:srgbClr val="E3E7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lt1"/>
                </a:solidFill>
              </a:rPr>
              <a:t>運用</a:t>
            </a:r>
            <a:endParaRPr sz="1000"/>
          </a:p>
        </p:txBody>
      </p:sp>
      <p:sp>
        <p:nvSpPr>
          <p:cNvPr id="477" name="Google Shape;477;p54"/>
          <p:cNvSpPr/>
          <p:nvPr/>
        </p:nvSpPr>
        <p:spPr>
          <a:xfrm rot="5400000">
            <a:off x="-871050" y="2977275"/>
            <a:ext cx="2750100" cy="504000"/>
          </a:xfrm>
          <a:prstGeom prst="rect">
            <a:avLst/>
          </a:prstGeom>
          <a:solidFill>
            <a:srgbClr val="E3E7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比較観点</a:t>
            </a:r>
            <a:endParaRPr sz="1000"/>
          </a:p>
        </p:txBody>
      </p:sp>
      <p:sp>
        <p:nvSpPr>
          <p:cNvPr id="478" name="Google Shape;478;p54"/>
          <p:cNvSpPr/>
          <p:nvPr/>
        </p:nvSpPr>
        <p:spPr>
          <a:xfrm>
            <a:off x="1764000" y="1869407"/>
            <a:ext cx="648000" cy="617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〇</a:t>
            </a:r>
            <a:endParaRPr sz="1000"/>
          </a:p>
        </p:txBody>
      </p:sp>
      <p:sp>
        <p:nvSpPr>
          <p:cNvPr id="479" name="Google Shape;479;p54"/>
          <p:cNvSpPr/>
          <p:nvPr/>
        </p:nvSpPr>
        <p:spPr>
          <a:xfrm>
            <a:off x="5364000" y="1869407"/>
            <a:ext cx="648000" cy="617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lt1"/>
                </a:solidFill>
              </a:rPr>
              <a:t>△</a:t>
            </a:r>
            <a:endParaRPr sz="1000"/>
          </a:p>
        </p:txBody>
      </p:sp>
      <p:sp>
        <p:nvSpPr>
          <p:cNvPr id="480" name="Google Shape;480;p54"/>
          <p:cNvSpPr/>
          <p:nvPr/>
        </p:nvSpPr>
        <p:spPr>
          <a:xfrm>
            <a:off x="2412000" y="1869407"/>
            <a:ext cx="2808000" cy="617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200">
                <a:solidFill>
                  <a:schemeClr val="lt1"/>
                </a:solidFill>
              </a:rPr>
              <a:t>PostgreSQLの</a:t>
            </a:r>
            <a:r>
              <a:rPr lang="ja" sz="1200"/>
              <a:t>3倍の高パフォーマンス</a:t>
            </a:r>
            <a:endParaRPr sz="1200"/>
          </a:p>
        </p:txBody>
      </p:sp>
      <p:sp>
        <p:nvSpPr>
          <p:cNvPr id="481" name="Google Shape;481;p54"/>
          <p:cNvSpPr/>
          <p:nvPr/>
        </p:nvSpPr>
        <p:spPr>
          <a:xfrm>
            <a:off x="6012000" y="1869407"/>
            <a:ext cx="2808000" cy="617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200">
                <a:solidFill>
                  <a:schemeClr val="lt1"/>
                </a:solidFill>
              </a:rPr>
              <a:t>標準的PostgreSQLのスループット</a:t>
            </a:r>
            <a:endParaRPr sz="800"/>
          </a:p>
        </p:txBody>
      </p:sp>
      <p:sp>
        <p:nvSpPr>
          <p:cNvPr id="482" name="Google Shape;482;p54"/>
          <p:cNvSpPr/>
          <p:nvPr/>
        </p:nvSpPr>
        <p:spPr>
          <a:xfrm>
            <a:off x="1764000" y="2569907"/>
            <a:ext cx="648000" cy="617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lt1"/>
                </a:solidFill>
              </a:rPr>
              <a:t>〇</a:t>
            </a:r>
            <a:endParaRPr sz="2200"/>
          </a:p>
        </p:txBody>
      </p:sp>
      <p:sp>
        <p:nvSpPr>
          <p:cNvPr id="483" name="Google Shape;483;p54"/>
          <p:cNvSpPr/>
          <p:nvPr/>
        </p:nvSpPr>
        <p:spPr>
          <a:xfrm>
            <a:off x="5364000" y="2569907"/>
            <a:ext cx="648000" cy="617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ja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〇</a:t>
            </a:r>
            <a:endParaRPr sz="1000"/>
          </a:p>
        </p:txBody>
      </p:sp>
      <p:sp>
        <p:nvSpPr>
          <p:cNvPr id="484" name="Google Shape;484;p54"/>
          <p:cNvSpPr/>
          <p:nvPr/>
        </p:nvSpPr>
        <p:spPr>
          <a:xfrm>
            <a:off x="2412000" y="2569907"/>
            <a:ext cx="2808000" cy="617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200">
                <a:solidFill>
                  <a:schemeClr val="lt1"/>
                </a:solidFill>
              </a:rPr>
              <a:t>データは3AZに保存</a:t>
            </a:r>
            <a:endParaRPr sz="800"/>
          </a:p>
        </p:txBody>
      </p:sp>
      <p:sp>
        <p:nvSpPr>
          <p:cNvPr id="485" name="Google Shape;485;p54"/>
          <p:cNvSpPr/>
          <p:nvPr/>
        </p:nvSpPr>
        <p:spPr>
          <a:xfrm>
            <a:off x="6012000" y="2569907"/>
            <a:ext cx="2808000" cy="617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200">
                <a:solidFill>
                  <a:schemeClr val="lt1"/>
                </a:solidFill>
              </a:rPr>
              <a:t>マルチAZ構成であれば問題なしと評価</a:t>
            </a:r>
            <a:endParaRPr sz="800"/>
          </a:p>
        </p:txBody>
      </p:sp>
      <p:sp>
        <p:nvSpPr>
          <p:cNvPr id="486" name="Google Shape;486;p54"/>
          <p:cNvSpPr/>
          <p:nvPr/>
        </p:nvSpPr>
        <p:spPr>
          <a:xfrm>
            <a:off x="252000" y="510450"/>
            <a:ext cx="8757600" cy="545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100">
                <a:solidFill>
                  <a:schemeClr val="lt1"/>
                </a:solidFill>
              </a:rPr>
              <a:t>目黒銀行・開発環境においてはPostgreSQLで検証済とする。検証済の本アプリケーションのDBは、機能からRDBを採用している。</a:t>
            </a:r>
            <a:endParaRPr sz="11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100">
                <a:solidFill>
                  <a:schemeClr val="lt1"/>
                </a:solidFill>
              </a:rPr>
              <a:t>テストではあるが、パフォーマンスは本番相当の構成でテストを実施するため、本番サービスとして利用する前提で提案する。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487" name="Google Shape;487;p54"/>
          <p:cNvSpPr/>
          <p:nvPr/>
        </p:nvSpPr>
        <p:spPr>
          <a:xfrm>
            <a:off x="1764000" y="3294225"/>
            <a:ext cx="648000" cy="617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lt1"/>
                </a:solidFill>
              </a:rPr>
              <a:t>〇</a:t>
            </a:r>
            <a:endParaRPr b="0" i="0" u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54"/>
          <p:cNvSpPr/>
          <p:nvPr/>
        </p:nvSpPr>
        <p:spPr>
          <a:xfrm>
            <a:off x="5364000" y="3294225"/>
            <a:ext cx="648000" cy="617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lt1"/>
                </a:solidFill>
              </a:rPr>
              <a:t>△</a:t>
            </a:r>
            <a:endParaRPr b="0" i="0" u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54"/>
          <p:cNvSpPr/>
          <p:nvPr/>
        </p:nvSpPr>
        <p:spPr>
          <a:xfrm>
            <a:off x="2412000" y="3294225"/>
            <a:ext cx="2808000" cy="617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100"/>
              <a:t>ディスクは自動拡張（128TBの上限はあるが、そのような業務データは当分発生しない想定）</a:t>
            </a:r>
            <a:endParaRPr sz="1100"/>
          </a:p>
        </p:txBody>
      </p:sp>
      <p:sp>
        <p:nvSpPr>
          <p:cNvPr id="490" name="Google Shape;490;p54"/>
          <p:cNvSpPr/>
          <p:nvPr/>
        </p:nvSpPr>
        <p:spPr>
          <a:xfrm>
            <a:off x="6012000" y="3294225"/>
            <a:ext cx="2808000" cy="617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200"/>
              <a:t>予めストレージのサイズを選択するため、閾値監視が必要</a:t>
            </a:r>
            <a:endParaRPr sz="1200"/>
          </a:p>
        </p:txBody>
      </p:sp>
      <p:sp>
        <p:nvSpPr>
          <p:cNvPr id="491" name="Google Shape;491;p54"/>
          <p:cNvSpPr/>
          <p:nvPr/>
        </p:nvSpPr>
        <p:spPr>
          <a:xfrm>
            <a:off x="828000" y="4014225"/>
            <a:ext cx="864000" cy="633000"/>
          </a:xfrm>
          <a:prstGeom prst="rect">
            <a:avLst/>
          </a:prstGeom>
          <a:solidFill>
            <a:srgbClr val="E3E7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lt1"/>
                </a:solidFill>
              </a:rPr>
              <a:t>料金</a:t>
            </a:r>
            <a:endParaRPr sz="1000"/>
          </a:p>
        </p:txBody>
      </p:sp>
      <p:sp>
        <p:nvSpPr>
          <p:cNvPr id="492" name="Google Shape;492;p54"/>
          <p:cNvSpPr/>
          <p:nvPr/>
        </p:nvSpPr>
        <p:spPr>
          <a:xfrm>
            <a:off x="5364000" y="4014225"/>
            <a:ext cx="648000" cy="617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solidFill>
                  <a:schemeClr val="lt1"/>
                </a:solidFill>
              </a:rPr>
              <a:t>○</a:t>
            </a:r>
            <a:endParaRPr b="0" i="0" sz="2400" u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54"/>
          <p:cNvSpPr/>
          <p:nvPr/>
        </p:nvSpPr>
        <p:spPr>
          <a:xfrm>
            <a:off x="2412000" y="4014225"/>
            <a:ext cx="2808000" cy="617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200"/>
              <a:t>PostgreSQLより20％程度高価</a:t>
            </a:r>
            <a:endParaRPr sz="1200"/>
          </a:p>
        </p:txBody>
      </p:sp>
      <p:sp>
        <p:nvSpPr>
          <p:cNvPr id="494" name="Google Shape;494;p54"/>
          <p:cNvSpPr/>
          <p:nvPr/>
        </p:nvSpPr>
        <p:spPr>
          <a:xfrm>
            <a:off x="6012000" y="4014225"/>
            <a:ext cx="2808000" cy="617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200"/>
              <a:t>Auroraよりは安価</a:t>
            </a:r>
            <a:endParaRPr sz="1200"/>
          </a:p>
        </p:txBody>
      </p:sp>
      <p:sp>
        <p:nvSpPr>
          <p:cNvPr id="495" name="Google Shape;495;p54"/>
          <p:cNvSpPr/>
          <p:nvPr/>
        </p:nvSpPr>
        <p:spPr>
          <a:xfrm>
            <a:off x="1728000" y="4018550"/>
            <a:ext cx="648000" cy="617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lt1"/>
                </a:solidFill>
              </a:rPr>
              <a:t>△</a:t>
            </a:r>
            <a:endParaRPr b="0" i="0" u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54"/>
          <p:cNvSpPr/>
          <p:nvPr/>
        </p:nvSpPr>
        <p:spPr>
          <a:xfrm>
            <a:off x="1728000" y="1283300"/>
            <a:ext cx="3584400" cy="3498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5_DeckTemplate-AWS">
  <a:themeElements>
    <a:clrScheme name="Custom 3">
      <a:dk1>
        <a:srgbClr val="FFFFFF"/>
      </a:dk1>
      <a:lt1>
        <a:srgbClr val="232E3E"/>
      </a:lt1>
      <a:dk2>
        <a:srgbClr val="242F3D"/>
      </a:dk2>
      <a:lt2>
        <a:srgbClr val="232E3F"/>
      </a:lt2>
      <a:accent1>
        <a:srgbClr val="517EFF"/>
      </a:accent1>
      <a:accent2>
        <a:srgbClr val="FE9900"/>
      </a:accent2>
      <a:accent3>
        <a:srgbClr val="A066FF"/>
      </a:accent3>
      <a:accent4>
        <a:srgbClr val="FCC300"/>
      </a:accent4>
      <a:accent5>
        <a:srgbClr val="FE4F8B"/>
      </a:accent5>
      <a:accent6>
        <a:srgbClr val="13BE9D"/>
      </a:accent6>
      <a:hlink>
        <a:srgbClr val="127CB8"/>
      </a:hlink>
      <a:folHlink>
        <a:srgbClr val="A1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AWS Confidential Dark">
  <a:themeElements>
    <a:clrScheme name="One Brand 2022 Dark">
      <a:dk1>
        <a:srgbClr val="000000"/>
      </a:dk1>
      <a:lt1>
        <a:srgbClr val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